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40"/>
  </p:notesMasterIdLst>
  <p:sldIdLst>
    <p:sldId id="263" r:id="rId2"/>
    <p:sldId id="390" r:id="rId3"/>
    <p:sldId id="391" r:id="rId4"/>
    <p:sldId id="385" r:id="rId5"/>
    <p:sldId id="386" r:id="rId6"/>
    <p:sldId id="387" r:id="rId7"/>
    <p:sldId id="388" r:id="rId8"/>
    <p:sldId id="389" r:id="rId9"/>
    <p:sldId id="392" r:id="rId10"/>
    <p:sldId id="395" r:id="rId11"/>
    <p:sldId id="393" r:id="rId12"/>
    <p:sldId id="394" r:id="rId13"/>
    <p:sldId id="307" r:id="rId14"/>
    <p:sldId id="308" r:id="rId15"/>
    <p:sldId id="331" r:id="rId16"/>
    <p:sldId id="315" r:id="rId17"/>
    <p:sldId id="332" r:id="rId18"/>
    <p:sldId id="309" r:id="rId19"/>
    <p:sldId id="371" r:id="rId20"/>
    <p:sldId id="372" r:id="rId21"/>
    <p:sldId id="374" r:id="rId22"/>
    <p:sldId id="373" r:id="rId23"/>
    <p:sldId id="375" r:id="rId24"/>
    <p:sldId id="310" r:id="rId25"/>
    <p:sldId id="376" r:id="rId26"/>
    <p:sldId id="377" r:id="rId27"/>
    <p:sldId id="334" r:id="rId28"/>
    <p:sldId id="378" r:id="rId29"/>
    <p:sldId id="379" r:id="rId30"/>
    <p:sldId id="380" r:id="rId31"/>
    <p:sldId id="381" r:id="rId32"/>
    <p:sldId id="339" r:id="rId33"/>
    <p:sldId id="382" r:id="rId34"/>
    <p:sldId id="383" r:id="rId35"/>
    <p:sldId id="384" r:id="rId36"/>
    <p:sldId id="366" r:id="rId37"/>
    <p:sldId id="365" r:id="rId38"/>
    <p:sldId id="276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78"/>
    <a:srgbClr val="C00000"/>
    <a:srgbClr val="DF815B"/>
    <a:srgbClr val="001642"/>
    <a:srgbClr val="740000"/>
    <a:srgbClr val="F7EE3F"/>
    <a:srgbClr val="FC7A18"/>
    <a:srgbClr val="D74A03"/>
    <a:srgbClr val="020202"/>
    <a:srgbClr val="FFE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90" autoAdjust="0"/>
    <p:restoredTop sz="93028" autoAdjust="0"/>
  </p:normalViewPr>
  <p:slideViewPr>
    <p:cSldViewPr snapToGrid="0">
      <p:cViewPr varScale="1">
        <p:scale>
          <a:sx n="79" d="100"/>
          <a:sy n="79" d="100"/>
        </p:scale>
        <p:origin x="1003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bubble3D val="0"/>
            <c:spPr>
              <a:solidFill>
                <a:srgbClr val="E60078"/>
              </a:solidFill>
            </c:spPr>
            <c:extLst>
              <c:ext xmlns:c16="http://schemas.microsoft.com/office/drawing/2014/chart" uri="{C3380CC4-5D6E-409C-BE32-E72D297353CC}">
                <c16:uniqueId val="{00000001-F608-4397-ABC3-1347BFC17402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608-4397-ABC3-1347BFC17402}"/>
              </c:ext>
            </c:extLst>
          </c:dPt>
          <c:dLbls>
            <c:dLbl>
              <c:idx val="0"/>
              <c:layout>
                <c:manualLayout>
                  <c:x val="-0.23204737239274323"/>
                  <c:y val="2.282405882998573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08-4397-ABC3-1347BFC17402}"/>
                </c:ext>
              </c:extLst>
            </c:dLbl>
            <c:dLbl>
              <c:idx val="1"/>
              <c:layout>
                <c:manualLayout>
                  <c:x val="0.237440341650966"/>
                  <c:y val="-0.1682744020330454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08-4397-ABC3-1347BFC174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Wenoz </c:v>
                </c:pt>
                <c:pt idx="1">
                  <c:v>Arterial we arterio-wenoz</c:v>
                </c:pt>
                <c:pt idx="2">
                  <c:v>Limfatiki </c:v>
                </c:pt>
                <c:pt idx="3">
                  <c:v>Garyşyk 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0.48499999999999999</c:v>
                </c:pt>
                <c:pt idx="1">
                  <c:v>0.35799999999999998</c:v>
                </c:pt>
                <c:pt idx="2" formatCode="0%">
                  <c:v>0.1</c:v>
                </c:pt>
                <c:pt idx="3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608-4397-ABC3-1347BFC17402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E17271-695F-4CB6-ADF0-C0C03F570E9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FEC4B9-C7E3-4326-9C62-0C6323ADD47A}">
      <dgm:prSet phldrT="[Текст]"/>
      <dgm:spPr/>
      <dgm:t>
        <a:bodyPr/>
        <a:lstStyle/>
        <a:p>
          <a:r>
            <a:rPr lang="tk-TM" dirty="0"/>
            <a:t>Anamnez</a:t>
          </a:r>
          <a:endParaRPr lang="ru-RU" dirty="0"/>
        </a:p>
      </dgm:t>
    </dgm:pt>
    <dgm:pt modelId="{531892B2-A624-436A-8DBE-EE7CBCD04D21}" type="parTrans" cxnId="{1559697E-28E0-4DA1-B7B9-679ABA053DC7}">
      <dgm:prSet/>
      <dgm:spPr/>
      <dgm:t>
        <a:bodyPr/>
        <a:lstStyle/>
        <a:p>
          <a:endParaRPr lang="ru-RU"/>
        </a:p>
      </dgm:t>
    </dgm:pt>
    <dgm:pt modelId="{86018470-7186-4779-99EB-AFB74AB4D9CB}" type="sibTrans" cxnId="{1559697E-28E0-4DA1-B7B9-679ABA053DC7}">
      <dgm:prSet/>
      <dgm:spPr/>
      <dgm:t>
        <a:bodyPr/>
        <a:lstStyle/>
        <a:p>
          <a:endParaRPr lang="ru-RU"/>
        </a:p>
      </dgm:t>
    </dgm:pt>
    <dgm:pt modelId="{1FC99372-B037-4F34-A8D3-981A5E972F98}">
      <dgm:prSet phldrT="[Текст]"/>
      <dgm:spPr/>
      <dgm:t>
        <a:bodyPr/>
        <a:lstStyle/>
        <a:p>
          <a:r>
            <a:rPr lang="tk-TM" dirty="0"/>
            <a:t>Palpasiýa</a:t>
          </a:r>
          <a:endParaRPr lang="ru-RU" dirty="0"/>
        </a:p>
      </dgm:t>
    </dgm:pt>
    <dgm:pt modelId="{1DB52BC7-EBD3-426A-BE7A-B6A785E022B9}" type="parTrans" cxnId="{167E8025-C7FD-44B1-B7F4-93627A80B90C}">
      <dgm:prSet/>
      <dgm:spPr/>
      <dgm:t>
        <a:bodyPr/>
        <a:lstStyle/>
        <a:p>
          <a:endParaRPr lang="ru-RU"/>
        </a:p>
      </dgm:t>
    </dgm:pt>
    <dgm:pt modelId="{A03A9124-5409-4235-9607-969B57215205}" type="sibTrans" cxnId="{167E8025-C7FD-44B1-B7F4-93627A80B90C}">
      <dgm:prSet/>
      <dgm:spPr/>
      <dgm:t>
        <a:bodyPr/>
        <a:lstStyle/>
        <a:p>
          <a:endParaRPr lang="ru-RU"/>
        </a:p>
      </dgm:t>
    </dgm:pt>
    <dgm:pt modelId="{50C90F86-7D95-4E1C-B667-B749DB7C98F9}">
      <dgm:prSet phldrT="[Текст]"/>
      <dgm:spPr/>
      <dgm:t>
        <a:bodyPr/>
        <a:lstStyle/>
        <a:p>
          <a:r>
            <a:rPr lang="tk-TM" dirty="0"/>
            <a:t>Perkussiýa</a:t>
          </a:r>
          <a:endParaRPr lang="ru-RU" dirty="0"/>
        </a:p>
      </dgm:t>
    </dgm:pt>
    <dgm:pt modelId="{50AD403D-934B-441B-AA11-16C13EA4CFB7}" type="parTrans" cxnId="{FC776606-9A9D-43F4-84A3-C468D26CD949}">
      <dgm:prSet/>
      <dgm:spPr/>
      <dgm:t>
        <a:bodyPr/>
        <a:lstStyle/>
        <a:p>
          <a:endParaRPr lang="ru-RU"/>
        </a:p>
      </dgm:t>
    </dgm:pt>
    <dgm:pt modelId="{FC5C49FE-4B45-4A0D-AFC2-425DFDFED690}" type="sibTrans" cxnId="{FC776606-9A9D-43F4-84A3-C468D26CD949}">
      <dgm:prSet/>
      <dgm:spPr/>
      <dgm:t>
        <a:bodyPr/>
        <a:lstStyle/>
        <a:p>
          <a:endParaRPr lang="ru-RU"/>
        </a:p>
      </dgm:t>
    </dgm:pt>
    <dgm:pt modelId="{E2308266-48F9-4E50-8EF0-B66FCE7CFFF0}">
      <dgm:prSet phldrT="[Текст]"/>
      <dgm:spPr/>
      <dgm:t>
        <a:bodyPr/>
        <a:lstStyle/>
        <a:p>
          <a:r>
            <a:rPr lang="tk-TM" dirty="0"/>
            <a:t>Auskultasiýa </a:t>
          </a:r>
          <a:endParaRPr lang="ru-RU" dirty="0"/>
        </a:p>
      </dgm:t>
    </dgm:pt>
    <dgm:pt modelId="{4DA25A8A-9F63-4AD2-B5A9-6FA6DCE55336}" type="parTrans" cxnId="{F9D65396-77D8-4FCB-B161-0A24B4DF54D7}">
      <dgm:prSet/>
      <dgm:spPr/>
      <dgm:t>
        <a:bodyPr/>
        <a:lstStyle/>
        <a:p>
          <a:endParaRPr lang="ru-RU"/>
        </a:p>
      </dgm:t>
    </dgm:pt>
    <dgm:pt modelId="{687C284B-76A6-427F-AFCF-2A6145170EE5}" type="sibTrans" cxnId="{F9D65396-77D8-4FCB-B161-0A24B4DF54D7}">
      <dgm:prSet/>
      <dgm:spPr/>
      <dgm:t>
        <a:bodyPr/>
        <a:lstStyle/>
        <a:p>
          <a:endParaRPr lang="ru-RU"/>
        </a:p>
      </dgm:t>
    </dgm:pt>
    <dgm:pt modelId="{9FD3F189-25D4-4943-95EF-7E918A44B5C9}">
      <dgm:prSet phldrT="[Текст]"/>
      <dgm:spPr/>
      <dgm:t>
        <a:bodyPr/>
        <a:lstStyle/>
        <a:p>
          <a:r>
            <a:rPr lang="tk-TM" dirty="0"/>
            <a:t>Serediş </a:t>
          </a:r>
          <a:endParaRPr lang="ru-RU" dirty="0"/>
        </a:p>
      </dgm:t>
    </dgm:pt>
    <dgm:pt modelId="{92E4E953-B23C-49FB-85EB-F705EB45AA41}" type="parTrans" cxnId="{9F74273A-8032-41F0-9C80-0638133B5370}">
      <dgm:prSet/>
      <dgm:spPr/>
      <dgm:t>
        <a:bodyPr/>
        <a:lstStyle/>
        <a:p>
          <a:endParaRPr lang="ru-RU"/>
        </a:p>
      </dgm:t>
    </dgm:pt>
    <dgm:pt modelId="{D3D85E4E-C0ED-4F1D-80CD-60042A34C757}" type="sibTrans" cxnId="{9F74273A-8032-41F0-9C80-0638133B5370}">
      <dgm:prSet/>
      <dgm:spPr/>
      <dgm:t>
        <a:bodyPr/>
        <a:lstStyle/>
        <a:p>
          <a:endParaRPr lang="ru-RU"/>
        </a:p>
      </dgm:t>
    </dgm:pt>
    <dgm:pt modelId="{7A1A22B1-0537-4A5D-9632-0D0B9C1570E4}">
      <dgm:prSet/>
      <dgm:spPr/>
      <dgm:t>
        <a:bodyPr/>
        <a:lstStyle/>
        <a:p>
          <a:r>
            <a:rPr lang="tk-TM" dirty="0"/>
            <a:t>AGB ölçemek</a:t>
          </a:r>
          <a:endParaRPr lang="ru-RU" dirty="0"/>
        </a:p>
      </dgm:t>
    </dgm:pt>
    <dgm:pt modelId="{FD57837D-5251-44C3-8932-FB1EA35FFF0C}" type="parTrans" cxnId="{0BC814A6-02D1-4C60-8B06-B4DEAF01A12C}">
      <dgm:prSet/>
      <dgm:spPr/>
      <dgm:t>
        <a:bodyPr/>
        <a:lstStyle/>
        <a:p>
          <a:endParaRPr lang="ru-RU"/>
        </a:p>
      </dgm:t>
    </dgm:pt>
    <dgm:pt modelId="{EC1BDE35-0CD5-4774-88F2-4AE6B3953E46}" type="sibTrans" cxnId="{0BC814A6-02D1-4C60-8B06-B4DEAF01A12C}">
      <dgm:prSet/>
      <dgm:spPr/>
      <dgm:t>
        <a:bodyPr/>
        <a:lstStyle/>
        <a:p>
          <a:endParaRPr lang="ru-RU"/>
        </a:p>
      </dgm:t>
    </dgm:pt>
    <dgm:pt modelId="{D8B92C80-DCD9-4C38-A661-E12C6638CAA4}" type="pres">
      <dgm:prSet presAssocID="{F2E17271-695F-4CB6-ADF0-C0C03F570E92}" presName="cycle" presStyleCnt="0">
        <dgm:presLayoutVars>
          <dgm:dir/>
          <dgm:resizeHandles val="exact"/>
        </dgm:presLayoutVars>
      </dgm:prSet>
      <dgm:spPr/>
    </dgm:pt>
    <dgm:pt modelId="{F7D668C3-DD8F-4B72-BF61-D47C9CEC2AC8}" type="pres">
      <dgm:prSet presAssocID="{BAFEC4B9-C7E3-4326-9C62-0C6323ADD47A}" presName="node" presStyleLbl="node1" presStyleIdx="0" presStyleCnt="6">
        <dgm:presLayoutVars>
          <dgm:bulletEnabled val="1"/>
        </dgm:presLayoutVars>
      </dgm:prSet>
      <dgm:spPr/>
    </dgm:pt>
    <dgm:pt modelId="{C6E836B6-FAF1-4609-B625-3D63A62EC316}" type="pres">
      <dgm:prSet presAssocID="{BAFEC4B9-C7E3-4326-9C62-0C6323ADD47A}" presName="spNode" presStyleCnt="0"/>
      <dgm:spPr/>
    </dgm:pt>
    <dgm:pt modelId="{ED315DB8-EF6E-410B-9F6B-A00EA59532A7}" type="pres">
      <dgm:prSet presAssocID="{86018470-7186-4779-99EB-AFB74AB4D9CB}" presName="sibTrans" presStyleLbl="sibTrans1D1" presStyleIdx="0" presStyleCnt="6"/>
      <dgm:spPr/>
    </dgm:pt>
    <dgm:pt modelId="{1C1F3634-646A-43D8-8FAA-FF68534ACC26}" type="pres">
      <dgm:prSet presAssocID="{1FC99372-B037-4F34-A8D3-981A5E972F98}" presName="node" presStyleLbl="node1" presStyleIdx="1" presStyleCnt="6">
        <dgm:presLayoutVars>
          <dgm:bulletEnabled val="1"/>
        </dgm:presLayoutVars>
      </dgm:prSet>
      <dgm:spPr/>
    </dgm:pt>
    <dgm:pt modelId="{A9A4C42C-0D92-413D-A827-E7B3C65BB300}" type="pres">
      <dgm:prSet presAssocID="{1FC99372-B037-4F34-A8D3-981A5E972F98}" presName="spNode" presStyleCnt="0"/>
      <dgm:spPr/>
    </dgm:pt>
    <dgm:pt modelId="{994AFBCC-1591-4EFA-BE1B-C9F1DBEABF8A}" type="pres">
      <dgm:prSet presAssocID="{A03A9124-5409-4235-9607-969B57215205}" presName="sibTrans" presStyleLbl="sibTrans1D1" presStyleIdx="1" presStyleCnt="6"/>
      <dgm:spPr/>
    </dgm:pt>
    <dgm:pt modelId="{42DA4E84-10D9-46D7-8021-996DC9097DCF}" type="pres">
      <dgm:prSet presAssocID="{50C90F86-7D95-4E1C-B667-B749DB7C98F9}" presName="node" presStyleLbl="node1" presStyleIdx="2" presStyleCnt="6">
        <dgm:presLayoutVars>
          <dgm:bulletEnabled val="1"/>
        </dgm:presLayoutVars>
      </dgm:prSet>
      <dgm:spPr/>
    </dgm:pt>
    <dgm:pt modelId="{F6B96AED-6A4D-44E1-98FF-1BD21A90A653}" type="pres">
      <dgm:prSet presAssocID="{50C90F86-7D95-4E1C-B667-B749DB7C98F9}" presName="spNode" presStyleCnt="0"/>
      <dgm:spPr/>
    </dgm:pt>
    <dgm:pt modelId="{0034AF2E-1810-420E-A3EA-6F70A7977F8D}" type="pres">
      <dgm:prSet presAssocID="{FC5C49FE-4B45-4A0D-AFC2-425DFDFED690}" presName="sibTrans" presStyleLbl="sibTrans1D1" presStyleIdx="2" presStyleCnt="6"/>
      <dgm:spPr/>
    </dgm:pt>
    <dgm:pt modelId="{3E150175-238E-4A12-8693-104E5ED759F2}" type="pres">
      <dgm:prSet presAssocID="{E2308266-48F9-4E50-8EF0-B66FCE7CFFF0}" presName="node" presStyleLbl="node1" presStyleIdx="3" presStyleCnt="6">
        <dgm:presLayoutVars>
          <dgm:bulletEnabled val="1"/>
        </dgm:presLayoutVars>
      </dgm:prSet>
      <dgm:spPr/>
    </dgm:pt>
    <dgm:pt modelId="{48ABB6E0-A4BD-42FA-A7A3-260D9DA16AFD}" type="pres">
      <dgm:prSet presAssocID="{E2308266-48F9-4E50-8EF0-B66FCE7CFFF0}" presName="spNode" presStyleCnt="0"/>
      <dgm:spPr/>
    </dgm:pt>
    <dgm:pt modelId="{92E8F35C-48C3-446D-9131-D720AD17A9FE}" type="pres">
      <dgm:prSet presAssocID="{687C284B-76A6-427F-AFCF-2A6145170EE5}" presName="sibTrans" presStyleLbl="sibTrans1D1" presStyleIdx="3" presStyleCnt="6"/>
      <dgm:spPr/>
    </dgm:pt>
    <dgm:pt modelId="{8911E559-D810-41BF-B9ED-DF365B8D66C7}" type="pres">
      <dgm:prSet presAssocID="{7A1A22B1-0537-4A5D-9632-0D0B9C1570E4}" presName="node" presStyleLbl="node1" presStyleIdx="4" presStyleCnt="6">
        <dgm:presLayoutVars>
          <dgm:bulletEnabled val="1"/>
        </dgm:presLayoutVars>
      </dgm:prSet>
      <dgm:spPr/>
    </dgm:pt>
    <dgm:pt modelId="{D0FCB167-E08E-4C80-B1E2-760FF9789B97}" type="pres">
      <dgm:prSet presAssocID="{7A1A22B1-0537-4A5D-9632-0D0B9C1570E4}" presName="spNode" presStyleCnt="0"/>
      <dgm:spPr/>
    </dgm:pt>
    <dgm:pt modelId="{9A0BAEC4-CA81-4084-B20B-C8EC14148048}" type="pres">
      <dgm:prSet presAssocID="{EC1BDE35-0CD5-4774-88F2-4AE6B3953E46}" presName="sibTrans" presStyleLbl="sibTrans1D1" presStyleIdx="4" presStyleCnt="6"/>
      <dgm:spPr/>
    </dgm:pt>
    <dgm:pt modelId="{88F0CF22-EA5D-42EC-9ED5-FE59596653CA}" type="pres">
      <dgm:prSet presAssocID="{9FD3F189-25D4-4943-95EF-7E918A44B5C9}" presName="node" presStyleLbl="node1" presStyleIdx="5" presStyleCnt="6">
        <dgm:presLayoutVars>
          <dgm:bulletEnabled val="1"/>
        </dgm:presLayoutVars>
      </dgm:prSet>
      <dgm:spPr/>
    </dgm:pt>
    <dgm:pt modelId="{9ED41D90-51B5-4175-8E3E-483D321ACC12}" type="pres">
      <dgm:prSet presAssocID="{9FD3F189-25D4-4943-95EF-7E918A44B5C9}" presName="spNode" presStyleCnt="0"/>
      <dgm:spPr/>
    </dgm:pt>
    <dgm:pt modelId="{ED0AC678-EDDD-46D1-8E52-6198DB5CAF7F}" type="pres">
      <dgm:prSet presAssocID="{D3D85E4E-C0ED-4F1D-80CD-60042A34C757}" presName="sibTrans" presStyleLbl="sibTrans1D1" presStyleIdx="5" presStyleCnt="6"/>
      <dgm:spPr/>
    </dgm:pt>
  </dgm:ptLst>
  <dgm:cxnLst>
    <dgm:cxn modelId="{FC776606-9A9D-43F4-84A3-C468D26CD949}" srcId="{F2E17271-695F-4CB6-ADF0-C0C03F570E92}" destId="{50C90F86-7D95-4E1C-B667-B749DB7C98F9}" srcOrd="2" destOrd="0" parTransId="{50AD403D-934B-441B-AA11-16C13EA4CFB7}" sibTransId="{FC5C49FE-4B45-4A0D-AFC2-425DFDFED690}"/>
    <dgm:cxn modelId="{30023B0D-06E5-480E-9172-E8FCBFE9204D}" type="presOf" srcId="{EC1BDE35-0CD5-4774-88F2-4AE6B3953E46}" destId="{9A0BAEC4-CA81-4084-B20B-C8EC14148048}" srcOrd="0" destOrd="0" presId="urn:microsoft.com/office/officeart/2005/8/layout/cycle6"/>
    <dgm:cxn modelId="{167E8025-C7FD-44B1-B7F4-93627A80B90C}" srcId="{F2E17271-695F-4CB6-ADF0-C0C03F570E92}" destId="{1FC99372-B037-4F34-A8D3-981A5E972F98}" srcOrd="1" destOrd="0" parTransId="{1DB52BC7-EBD3-426A-BE7A-B6A785E022B9}" sibTransId="{A03A9124-5409-4235-9607-969B57215205}"/>
    <dgm:cxn modelId="{44A4CF29-D880-4ACD-87A1-54704015C545}" type="presOf" srcId="{F2E17271-695F-4CB6-ADF0-C0C03F570E92}" destId="{D8B92C80-DCD9-4C38-A661-E12C6638CAA4}" srcOrd="0" destOrd="0" presId="urn:microsoft.com/office/officeart/2005/8/layout/cycle6"/>
    <dgm:cxn modelId="{58CE222A-3CE9-4DC5-8BDD-62577DDCE431}" type="presOf" srcId="{A03A9124-5409-4235-9607-969B57215205}" destId="{994AFBCC-1591-4EFA-BE1B-C9F1DBEABF8A}" srcOrd="0" destOrd="0" presId="urn:microsoft.com/office/officeart/2005/8/layout/cycle6"/>
    <dgm:cxn modelId="{9F74273A-8032-41F0-9C80-0638133B5370}" srcId="{F2E17271-695F-4CB6-ADF0-C0C03F570E92}" destId="{9FD3F189-25D4-4943-95EF-7E918A44B5C9}" srcOrd="5" destOrd="0" parTransId="{92E4E953-B23C-49FB-85EB-F705EB45AA41}" sibTransId="{D3D85E4E-C0ED-4F1D-80CD-60042A34C757}"/>
    <dgm:cxn modelId="{7B16473E-C08A-4210-B7E5-565EAE127927}" type="presOf" srcId="{687C284B-76A6-427F-AFCF-2A6145170EE5}" destId="{92E8F35C-48C3-446D-9131-D720AD17A9FE}" srcOrd="0" destOrd="0" presId="urn:microsoft.com/office/officeart/2005/8/layout/cycle6"/>
    <dgm:cxn modelId="{7260425C-49B6-44D4-AE48-64B127B261D9}" type="presOf" srcId="{1FC99372-B037-4F34-A8D3-981A5E972F98}" destId="{1C1F3634-646A-43D8-8FAA-FF68534ACC26}" srcOrd="0" destOrd="0" presId="urn:microsoft.com/office/officeart/2005/8/layout/cycle6"/>
    <dgm:cxn modelId="{21B5D974-89E0-42AC-BF4C-B3DB80D899CA}" type="presOf" srcId="{FC5C49FE-4B45-4A0D-AFC2-425DFDFED690}" destId="{0034AF2E-1810-420E-A3EA-6F70A7977F8D}" srcOrd="0" destOrd="0" presId="urn:microsoft.com/office/officeart/2005/8/layout/cycle6"/>
    <dgm:cxn modelId="{1559697E-28E0-4DA1-B7B9-679ABA053DC7}" srcId="{F2E17271-695F-4CB6-ADF0-C0C03F570E92}" destId="{BAFEC4B9-C7E3-4326-9C62-0C6323ADD47A}" srcOrd="0" destOrd="0" parTransId="{531892B2-A624-436A-8DBE-EE7CBCD04D21}" sibTransId="{86018470-7186-4779-99EB-AFB74AB4D9CB}"/>
    <dgm:cxn modelId="{6F2F2B89-C09B-4C42-BEC0-12841D9843C9}" type="presOf" srcId="{E2308266-48F9-4E50-8EF0-B66FCE7CFFF0}" destId="{3E150175-238E-4A12-8693-104E5ED759F2}" srcOrd="0" destOrd="0" presId="urn:microsoft.com/office/officeart/2005/8/layout/cycle6"/>
    <dgm:cxn modelId="{148D978D-340D-4A44-B6D2-BCE60151AEB4}" type="presOf" srcId="{50C90F86-7D95-4E1C-B667-B749DB7C98F9}" destId="{42DA4E84-10D9-46D7-8021-996DC9097DCF}" srcOrd="0" destOrd="0" presId="urn:microsoft.com/office/officeart/2005/8/layout/cycle6"/>
    <dgm:cxn modelId="{7B48278E-506F-4412-94C3-512F732130F0}" type="presOf" srcId="{7A1A22B1-0537-4A5D-9632-0D0B9C1570E4}" destId="{8911E559-D810-41BF-B9ED-DF365B8D66C7}" srcOrd="0" destOrd="0" presId="urn:microsoft.com/office/officeart/2005/8/layout/cycle6"/>
    <dgm:cxn modelId="{F9D65396-77D8-4FCB-B161-0A24B4DF54D7}" srcId="{F2E17271-695F-4CB6-ADF0-C0C03F570E92}" destId="{E2308266-48F9-4E50-8EF0-B66FCE7CFFF0}" srcOrd="3" destOrd="0" parTransId="{4DA25A8A-9F63-4AD2-B5A9-6FA6DCE55336}" sibTransId="{687C284B-76A6-427F-AFCF-2A6145170EE5}"/>
    <dgm:cxn modelId="{AB15909B-6132-4394-B2DB-6112BEC5B5C7}" type="presOf" srcId="{9FD3F189-25D4-4943-95EF-7E918A44B5C9}" destId="{88F0CF22-EA5D-42EC-9ED5-FE59596653CA}" srcOrd="0" destOrd="0" presId="urn:microsoft.com/office/officeart/2005/8/layout/cycle6"/>
    <dgm:cxn modelId="{0BC814A6-02D1-4C60-8B06-B4DEAF01A12C}" srcId="{F2E17271-695F-4CB6-ADF0-C0C03F570E92}" destId="{7A1A22B1-0537-4A5D-9632-0D0B9C1570E4}" srcOrd="4" destOrd="0" parTransId="{FD57837D-5251-44C3-8932-FB1EA35FFF0C}" sibTransId="{EC1BDE35-0CD5-4774-88F2-4AE6B3953E46}"/>
    <dgm:cxn modelId="{E72857AE-019D-4585-BBB9-76981056E422}" type="presOf" srcId="{D3D85E4E-C0ED-4F1D-80CD-60042A34C757}" destId="{ED0AC678-EDDD-46D1-8E52-6198DB5CAF7F}" srcOrd="0" destOrd="0" presId="urn:microsoft.com/office/officeart/2005/8/layout/cycle6"/>
    <dgm:cxn modelId="{06D01BD8-E85B-4498-BE5F-EB9DF7FAF525}" type="presOf" srcId="{BAFEC4B9-C7E3-4326-9C62-0C6323ADD47A}" destId="{F7D668C3-DD8F-4B72-BF61-D47C9CEC2AC8}" srcOrd="0" destOrd="0" presId="urn:microsoft.com/office/officeart/2005/8/layout/cycle6"/>
    <dgm:cxn modelId="{75275BE1-696D-46CE-AD78-E35771C5580D}" type="presOf" srcId="{86018470-7186-4779-99EB-AFB74AB4D9CB}" destId="{ED315DB8-EF6E-410B-9F6B-A00EA59532A7}" srcOrd="0" destOrd="0" presId="urn:microsoft.com/office/officeart/2005/8/layout/cycle6"/>
    <dgm:cxn modelId="{636BBC6F-225E-4130-BAE8-8ABA7CBDF032}" type="presParOf" srcId="{D8B92C80-DCD9-4C38-A661-E12C6638CAA4}" destId="{F7D668C3-DD8F-4B72-BF61-D47C9CEC2AC8}" srcOrd="0" destOrd="0" presId="urn:microsoft.com/office/officeart/2005/8/layout/cycle6"/>
    <dgm:cxn modelId="{8DA8580D-2DD1-4DEF-B323-31A165F851D0}" type="presParOf" srcId="{D8B92C80-DCD9-4C38-A661-E12C6638CAA4}" destId="{C6E836B6-FAF1-4609-B625-3D63A62EC316}" srcOrd="1" destOrd="0" presId="urn:microsoft.com/office/officeart/2005/8/layout/cycle6"/>
    <dgm:cxn modelId="{BD761DFB-D6C1-4BDB-BE1D-FB933DBB4193}" type="presParOf" srcId="{D8B92C80-DCD9-4C38-A661-E12C6638CAA4}" destId="{ED315DB8-EF6E-410B-9F6B-A00EA59532A7}" srcOrd="2" destOrd="0" presId="urn:microsoft.com/office/officeart/2005/8/layout/cycle6"/>
    <dgm:cxn modelId="{12BB19DE-D33C-4F57-82EF-E17D930FFF86}" type="presParOf" srcId="{D8B92C80-DCD9-4C38-A661-E12C6638CAA4}" destId="{1C1F3634-646A-43D8-8FAA-FF68534ACC26}" srcOrd="3" destOrd="0" presId="urn:microsoft.com/office/officeart/2005/8/layout/cycle6"/>
    <dgm:cxn modelId="{F940E3DA-FB24-4C07-8FBE-D974478931A7}" type="presParOf" srcId="{D8B92C80-DCD9-4C38-A661-E12C6638CAA4}" destId="{A9A4C42C-0D92-413D-A827-E7B3C65BB300}" srcOrd="4" destOrd="0" presId="urn:microsoft.com/office/officeart/2005/8/layout/cycle6"/>
    <dgm:cxn modelId="{7505C7D9-FD1E-40FD-A20B-AEB061056811}" type="presParOf" srcId="{D8B92C80-DCD9-4C38-A661-E12C6638CAA4}" destId="{994AFBCC-1591-4EFA-BE1B-C9F1DBEABF8A}" srcOrd="5" destOrd="0" presId="urn:microsoft.com/office/officeart/2005/8/layout/cycle6"/>
    <dgm:cxn modelId="{623D841D-0C1D-45A0-AC70-D806949EE9B7}" type="presParOf" srcId="{D8B92C80-DCD9-4C38-A661-E12C6638CAA4}" destId="{42DA4E84-10D9-46D7-8021-996DC9097DCF}" srcOrd="6" destOrd="0" presId="urn:microsoft.com/office/officeart/2005/8/layout/cycle6"/>
    <dgm:cxn modelId="{CEB48FFE-A94C-422B-AB24-BE50C95C473F}" type="presParOf" srcId="{D8B92C80-DCD9-4C38-A661-E12C6638CAA4}" destId="{F6B96AED-6A4D-44E1-98FF-1BD21A90A653}" srcOrd="7" destOrd="0" presId="urn:microsoft.com/office/officeart/2005/8/layout/cycle6"/>
    <dgm:cxn modelId="{3C7694CE-96C0-47B7-B335-58AECCB04A60}" type="presParOf" srcId="{D8B92C80-DCD9-4C38-A661-E12C6638CAA4}" destId="{0034AF2E-1810-420E-A3EA-6F70A7977F8D}" srcOrd="8" destOrd="0" presId="urn:microsoft.com/office/officeart/2005/8/layout/cycle6"/>
    <dgm:cxn modelId="{0BF1C4C7-7491-4F54-A580-568E860A0FE6}" type="presParOf" srcId="{D8B92C80-DCD9-4C38-A661-E12C6638CAA4}" destId="{3E150175-238E-4A12-8693-104E5ED759F2}" srcOrd="9" destOrd="0" presId="urn:microsoft.com/office/officeart/2005/8/layout/cycle6"/>
    <dgm:cxn modelId="{B596C746-7AC2-44A0-AD34-F6FBB6393C9D}" type="presParOf" srcId="{D8B92C80-DCD9-4C38-A661-E12C6638CAA4}" destId="{48ABB6E0-A4BD-42FA-A7A3-260D9DA16AFD}" srcOrd="10" destOrd="0" presId="urn:microsoft.com/office/officeart/2005/8/layout/cycle6"/>
    <dgm:cxn modelId="{0DB3E649-FFBA-4C11-AFFF-968B4DB9F622}" type="presParOf" srcId="{D8B92C80-DCD9-4C38-A661-E12C6638CAA4}" destId="{92E8F35C-48C3-446D-9131-D720AD17A9FE}" srcOrd="11" destOrd="0" presId="urn:microsoft.com/office/officeart/2005/8/layout/cycle6"/>
    <dgm:cxn modelId="{778B7C01-BEC3-43DB-B5FA-C5094CE69167}" type="presParOf" srcId="{D8B92C80-DCD9-4C38-A661-E12C6638CAA4}" destId="{8911E559-D810-41BF-B9ED-DF365B8D66C7}" srcOrd="12" destOrd="0" presId="urn:microsoft.com/office/officeart/2005/8/layout/cycle6"/>
    <dgm:cxn modelId="{BE549009-A7B9-4525-AA1B-F26345413BFA}" type="presParOf" srcId="{D8B92C80-DCD9-4C38-A661-E12C6638CAA4}" destId="{D0FCB167-E08E-4C80-B1E2-760FF9789B97}" srcOrd="13" destOrd="0" presId="urn:microsoft.com/office/officeart/2005/8/layout/cycle6"/>
    <dgm:cxn modelId="{ABB3D7BC-11F1-4CFC-8025-A630BE6DF9B0}" type="presParOf" srcId="{D8B92C80-DCD9-4C38-A661-E12C6638CAA4}" destId="{9A0BAEC4-CA81-4084-B20B-C8EC14148048}" srcOrd="14" destOrd="0" presId="urn:microsoft.com/office/officeart/2005/8/layout/cycle6"/>
    <dgm:cxn modelId="{16F4F321-B47D-43C5-9F24-ED54FD6AD22A}" type="presParOf" srcId="{D8B92C80-DCD9-4C38-A661-E12C6638CAA4}" destId="{88F0CF22-EA5D-42EC-9ED5-FE59596653CA}" srcOrd="15" destOrd="0" presId="urn:microsoft.com/office/officeart/2005/8/layout/cycle6"/>
    <dgm:cxn modelId="{396046F2-B30D-4BB3-8B7A-C3D8903FE89B}" type="presParOf" srcId="{D8B92C80-DCD9-4C38-A661-E12C6638CAA4}" destId="{9ED41D90-51B5-4175-8E3E-483D321ACC12}" srcOrd="16" destOrd="0" presId="urn:microsoft.com/office/officeart/2005/8/layout/cycle6"/>
    <dgm:cxn modelId="{46FC7F18-6B67-499D-A112-EFBD2FDAE02A}" type="presParOf" srcId="{D8B92C80-DCD9-4C38-A661-E12C6638CAA4}" destId="{ED0AC678-EDDD-46D1-8E52-6198DB5CAF7F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668C3-DD8F-4B72-BF61-D47C9CEC2AC8}">
      <dsp:nvSpPr>
        <dsp:cNvPr id="0" name=""/>
        <dsp:cNvSpPr/>
      </dsp:nvSpPr>
      <dsp:spPr>
        <a:xfrm>
          <a:off x="3848538" y="1834"/>
          <a:ext cx="1323589" cy="860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700" kern="1200" dirty="0"/>
            <a:t>Anamnez</a:t>
          </a:r>
          <a:endParaRPr lang="ru-RU" sz="1700" kern="1200" dirty="0"/>
        </a:p>
      </dsp:txBody>
      <dsp:txXfrm>
        <a:off x="3890536" y="43832"/>
        <a:ext cx="1239593" cy="776336"/>
      </dsp:txXfrm>
    </dsp:sp>
    <dsp:sp modelId="{ED315DB8-EF6E-410B-9F6B-A00EA59532A7}">
      <dsp:nvSpPr>
        <dsp:cNvPr id="0" name=""/>
        <dsp:cNvSpPr/>
      </dsp:nvSpPr>
      <dsp:spPr>
        <a:xfrm>
          <a:off x="2485115" y="432000"/>
          <a:ext cx="4050436" cy="4050436"/>
        </a:xfrm>
        <a:custGeom>
          <a:avLst/>
          <a:gdLst/>
          <a:ahLst/>
          <a:cxnLst/>
          <a:rect l="0" t="0" r="0" b="0"/>
          <a:pathLst>
            <a:path>
              <a:moveTo>
                <a:pt x="2695453" y="114120"/>
              </a:moveTo>
              <a:arcTo wR="2025218" hR="2025218" stAng="17359567" swAng="14994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1F3634-646A-43D8-8FAA-FF68534ACC26}">
      <dsp:nvSpPr>
        <dsp:cNvPr id="0" name=""/>
        <dsp:cNvSpPr/>
      </dsp:nvSpPr>
      <dsp:spPr>
        <a:xfrm>
          <a:off x="5602429" y="1014443"/>
          <a:ext cx="1323589" cy="860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700" kern="1200" dirty="0"/>
            <a:t>Palpasiýa</a:t>
          </a:r>
          <a:endParaRPr lang="ru-RU" sz="1700" kern="1200" dirty="0"/>
        </a:p>
      </dsp:txBody>
      <dsp:txXfrm>
        <a:off x="5644427" y="1056441"/>
        <a:ext cx="1239593" cy="776336"/>
      </dsp:txXfrm>
    </dsp:sp>
    <dsp:sp modelId="{994AFBCC-1591-4EFA-BE1B-C9F1DBEABF8A}">
      <dsp:nvSpPr>
        <dsp:cNvPr id="0" name=""/>
        <dsp:cNvSpPr/>
      </dsp:nvSpPr>
      <dsp:spPr>
        <a:xfrm>
          <a:off x="2485115" y="432000"/>
          <a:ext cx="4050436" cy="4050436"/>
        </a:xfrm>
        <a:custGeom>
          <a:avLst/>
          <a:gdLst/>
          <a:ahLst/>
          <a:cxnLst/>
          <a:rect l="0" t="0" r="0" b="0"/>
          <a:pathLst>
            <a:path>
              <a:moveTo>
                <a:pt x="3968193" y="1453941"/>
              </a:moveTo>
              <a:arcTo wR="2025218" hR="2025218" stAng="20616932" swAng="196613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A4E84-10D9-46D7-8021-996DC9097DCF}">
      <dsp:nvSpPr>
        <dsp:cNvPr id="0" name=""/>
        <dsp:cNvSpPr/>
      </dsp:nvSpPr>
      <dsp:spPr>
        <a:xfrm>
          <a:off x="5602429" y="3039661"/>
          <a:ext cx="1323589" cy="860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700" kern="1200" dirty="0"/>
            <a:t>Perkussiýa</a:t>
          </a:r>
          <a:endParaRPr lang="ru-RU" sz="1700" kern="1200" dirty="0"/>
        </a:p>
      </dsp:txBody>
      <dsp:txXfrm>
        <a:off x="5644427" y="3081659"/>
        <a:ext cx="1239593" cy="776336"/>
      </dsp:txXfrm>
    </dsp:sp>
    <dsp:sp modelId="{0034AF2E-1810-420E-A3EA-6F70A7977F8D}">
      <dsp:nvSpPr>
        <dsp:cNvPr id="0" name=""/>
        <dsp:cNvSpPr/>
      </dsp:nvSpPr>
      <dsp:spPr>
        <a:xfrm>
          <a:off x="2485115" y="432000"/>
          <a:ext cx="4050436" cy="4050436"/>
        </a:xfrm>
        <a:custGeom>
          <a:avLst/>
          <a:gdLst/>
          <a:ahLst/>
          <a:cxnLst/>
          <a:rect l="0" t="0" r="0" b="0"/>
          <a:pathLst>
            <a:path>
              <a:moveTo>
                <a:pt x="3440072" y="3474252"/>
              </a:moveTo>
              <a:arcTo wR="2025218" hR="2025218" stAng="2741027" swAng="14994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50175-238E-4A12-8693-104E5ED759F2}">
      <dsp:nvSpPr>
        <dsp:cNvPr id="0" name=""/>
        <dsp:cNvSpPr/>
      </dsp:nvSpPr>
      <dsp:spPr>
        <a:xfrm>
          <a:off x="3848538" y="4052270"/>
          <a:ext cx="1323589" cy="860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700" kern="1200" dirty="0"/>
            <a:t>Auskultasiýa </a:t>
          </a:r>
          <a:endParaRPr lang="ru-RU" sz="1700" kern="1200" dirty="0"/>
        </a:p>
      </dsp:txBody>
      <dsp:txXfrm>
        <a:off x="3890536" y="4094268"/>
        <a:ext cx="1239593" cy="776336"/>
      </dsp:txXfrm>
    </dsp:sp>
    <dsp:sp modelId="{92E8F35C-48C3-446D-9131-D720AD17A9FE}">
      <dsp:nvSpPr>
        <dsp:cNvPr id="0" name=""/>
        <dsp:cNvSpPr/>
      </dsp:nvSpPr>
      <dsp:spPr>
        <a:xfrm>
          <a:off x="2485115" y="432000"/>
          <a:ext cx="4050436" cy="4050436"/>
        </a:xfrm>
        <a:custGeom>
          <a:avLst/>
          <a:gdLst/>
          <a:ahLst/>
          <a:cxnLst/>
          <a:rect l="0" t="0" r="0" b="0"/>
          <a:pathLst>
            <a:path>
              <a:moveTo>
                <a:pt x="1354983" y="3936316"/>
              </a:moveTo>
              <a:arcTo wR="2025218" hR="2025218" stAng="6559567" swAng="14994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1E559-D810-41BF-B9ED-DF365B8D66C7}">
      <dsp:nvSpPr>
        <dsp:cNvPr id="0" name=""/>
        <dsp:cNvSpPr/>
      </dsp:nvSpPr>
      <dsp:spPr>
        <a:xfrm>
          <a:off x="2094648" y="3039661"/>
          <a:ext cx="1323589" cy="860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700" kern="1200" dirty="0"/>
            <a:t>AGB ölçemek</a:t>
          </a:r>
          <a:endParaRPr lang="ru-RU" sz="1700" kern="1200" dirty="0"/>
        </a:p>
      </dsp:txBody>
      <dsp:txXfrm>
        <a:off x="2136646" y="3081659"/>
        <a:ext cx="1239593" cy="776336"/>
      </dsp:txXfrm>
    </dsp:sp>
    <dsp:sp modelId="{9A0BAEC4-CA81-4084-B20B-C8EC14148048}">
      <dsp:nvSpPr>
        <dsp:cNvPr id="0" name=""/>
        <dsp:cNvSpPr/>
      </dsp:nvSpPr>
      <dsp:spPr>
        <a:xfrm>
          <a:off x="2485115" y="432000"/>
          <a:ext cx="4050436" cy="4050436"/>
        </a:xfrm>
        <a:custGeom>
          <a:avLst/>
          <a:gdLst/>
          <a:ahLst/>
          <a:cxnLst/>
          <a:rect l="0" t="0" r="0" b="0"/>
          <a:pathLst>
            <a:path>
              <a:moveTo>
                <a:pt x="82243" y="2596494"/>
              </a:moveTo>
              <a:arcTo wR="2025218" hR="2025218" stAng="9816932" swAng="196613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F0CF22-EA5D-42EC-9ED5-FE59596653CA}">
      <dsp:nvSpPr>
        <dsp:cNvPr id="0" name=""/>
        <dsp:cNvSpPr/>
      </dsp:nvSpPr>
      <dsp:spPr>
        <a:xfrm>
          <a:off x="2094648" y="1014443"/>
          <a:ext cx="1323589" cy="860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700" kern="1200" dirty="0"/>
            <a:t>Serediş </a:t>
          </a:r>
          <a:endParaRPr lang="ru-RU" sz="1700" kern="1200" dirty="0"/>
        </a:p>
      </dsp:txBody>
      <dsp:txXfrm>
        <a:off x="2136646" y="1056441"/>
        <a:ext cx="1239593" cy="776336"/>
      </dsp:txXfrm>
    </dsp:sp>
    <dsp:sp modelId="{ED0AC678-EDDD-46D1-8E52-6198DB5CAF7F}">
      <dsp:nvSpPr>
        <dsp:cNvPr id="0" name=""/>
        <dsp:cNvSpPr/>
      </dsp:nvSpPr>
      <dsp:spPr>
        <a:xfrm>
          <a:off x="2485115" y="432000"/>
          <a:ext cx="4050436" cy="4050436"/>
        </a:xfrm>
        <a:custGeom>
          <a:avLst/>
          <a:gdLst/>
          <a:ahLst/>
          <a:cxnLst/>
          <a:rect l="0" t="0" r="0" b="0"/>
          <a:pathLst>
            <a:path>
              <a:moveTo>
                <a:pt x="610364" y="576184"/>
              </a:moveTo>
              <a:arcTo wR="2025218" hR="2025218" stAng="13541027" swAng="14994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B8F00-56B5-417D-83C0-0ECF80E5CFFB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85F9D-E283-47A1-933A-E6F036AEF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0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2A1E2F-C08D-42AC-A45B-AA297F068D2A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99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28cb0cc2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28cb0cc2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28cb0cc2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28cb0cc2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28cb0cc2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28cb0cc2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28cb0cc2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28cb0cc2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28cb0cc2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28cb0cc2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28cb0cc2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28cb0cc2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tk-TM" sz="1200" dirty="0"/>
              <a:t>Ýerleşişi e</a:t>
            </a:r>
            <a:r>
              <a:rPr lang="en-US" sz="1200" dirty="0" err="1"/>
              <a:t>sasan</a:t>
            </a:r>
            <a:r>
              <a:rPr lang="en-US" sz="1200" dirty="0"/>
              <a:t> hem </a:t>
            </a:r>
            <a:r>
              <a:rPr lang="en-US" sz="1200" dirty="0" err="1"/>
              <a:t>bo</a:t>
            </a:r>
            <a:r>
              <a:rPr lang="tk-TM" sz="1200" dirty="0"/>
              <a:t>ýun we</a:t>
            </a:r>
          </a:p>
          <a:p>
            <a:r>
              <a:rPr lang="tk-TM" sz="1200" dirty="0"/>
              <a:t> kelle sebitinde 69%</a:t>
            </a:r>
          </a:p>
          <a:p>
            <a:endParaRPr lang="tk-TM" sz="1200" dirty="0"/>
          </a:p>
          <a:p>
            <a:r>
              <a:rPr lang="tk-TM" sz="1200" dirty="0"/>
              <a:t>Görnü</a:t>
            </a:r>
            <a:r>
              <a:rPr lang="ru-RU" sz="1200" dirty="0" err="1"/>
              <a:t>şleri</a:t>
            </a:r>
            <a:r>
              <a:rPr lang="ru-RU" sz="12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k-TM" sz="1200" dirty="0"/>
              <a:t>Ma</a:t>
            </a:r>
            <a:r>
              <a:rPr lang="en-US" sz="1200" dirty="0" err="1"/>
              <a:t>crocyctic</a:t>
            </a:r>
            <a:r>
              <a:rPr lang="en-US" sz="1200" dirty="0"/>
              <a:t>  &gt;2 </a:t>
            </a:r>
            <a:r>
              <a:rPr lang="en-US" sz="1200" dirty="0" err="1"/>
              <a:t>sm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/>
              <a:t>Microcyctic</a:t>
            </a:r>
            <a:r>
              <a:rPr lang="en-US" sz="1200" dirty="0"/>
              <a:t> &lt;2 </a:t>
            </a:r>
            <a:r>
              <a:rPr lang="en-US" sz="1200" dirty="0" err="1"/>
              <a:t>sm</a:t>
            </a:r>
            <a:endParaRPr lang="tk-TM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a28c41a91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28c41a91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a28c41a91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28c41a91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a28c41a91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a28c41a91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k-TM" dirty="0"/>
              <a:t>Skleroterapiýa- damar endoteliýasynyň zeperlendirilmegi we aseptiki gaýnaglama döretmek netijesinde fibroz döretmek</a:t>
            </a:r>
            <a:endParaRPr lang="en-US" dirty="0"/>
          </a:p>
          <a:p>
            <a:r>
              <a:rPr lang="tk-TM" dirty="0"/>
              <a:t>Embolizasýa- embol goýbermek netijesinde damary okklýuzirlemek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5F9D-E283-47A1-933A-E6F036AEFFE7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929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k-TM" dirty="0"/>
              <a:t>Skleroterapiýa- damar endoteliýasynyň zeperlendirilmegi we aseptiki gaýnaglama döretmek netijesinde fibroz döretmek</a:t>
            </a:r>
            <a:endParaRPr lang="en-US" dirty="0"/>
          </a:p>
          <a:p>
            <a:r>
              <a:rPr lang="tk-TM" dirty="0"/>
              <a:t>Embolizasýa- embol goýbermek netijesinde damary okklýuzirlemek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85F9D-E283-47A1-933A-E6F036AEFFE7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92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3F6EA-2C33-44F2-8692-CA06E2633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E00247-AE73-4492-AAA6-BF639299A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647D1A-9DE3-49DC-92FD-9CFE9A7AF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655F20-D2A3-4E71-95E2-5A6A69AEE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383D9C-252D-4743-94D5-33D88A7E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55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0DA7D-BDE5-43F4-964D-235ECC9D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04C715-0471-4260-BEC2-B480D26FF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A48DF4-5566-41CA-B43B-D20D2326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F2694-F81D-4DE6-926E-E258446D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5A12AD-A097-436E-9313-E8C04579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D6AF7-250E-41A4-A09A-070E35A4C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B13839-7B53-4B4B-B11B-47480268F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C393AD-1BA2-4885-8E76-A5F98660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BC8E8D-672A-4882-A6A5-E23C90594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4CC92D-6C3A-4B7D-8AC9-89BB1850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29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2AAC4-0BD1-4D73-97C2-C3C82F625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ED600A-7F70-4C02-BB8E-5311C3E69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0D6258-4A66-47A5-94B8-65638FED9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CDE25D-35FF-4D05-B219-5D6ED9165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6738DD-A4A0-46C5-8F3E-64335805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C22731-DEDF-4A36-945F-106C45F7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1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B9F73-8183-4DB5-A786-D91BBF987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39885E-D970-4FE4-993B-F092A94DA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BD63B5-4E05-414F-B107-F0A393380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18A071-3C23-488A-9A49-03517AB3F4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867ED7-801E-4566-BC70-B6FC63724D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2199F11-C9E5-4643-8A9B-9F84740C1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35B1F8-331F-443F-8AF1-6B5A61B5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2767174-307F-4C00-B380-0FAF0667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27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19644-0266-4A83-B939-47FA7950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080038-A923-40A8-9FDC-DEE891FE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56EB2A8-3BCD-4697-BB22-232608862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667A43-1200-4B58-93EE-03DA759F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9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170B099-EB7E-433C-95EB-F4B83A18B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D61ED8-EF07-4483-90A2-611A781F9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95298C-C4A0-4270-8C0D-78B0F263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6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83E00-0714-45A5-A7E2-7A562F170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D0A6A3-1C26-4023-A45E-D2FC8E57C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A05EDF-72F6-45F8-B31D-2383484DA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EC0886-1545-4058-A979-F175AD8D1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630FB5-E00B-403C-8611-D1878E50E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D5B5C-6174-411C-938D-6C1F889CB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663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2CE4D-3FC7-425C-8D83-765E44AD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9F5DDC-41F8-4328-B59A-C99992BBE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5B9CE5-239F-4561-ACF4-969DA1702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92C19F-8AC5-4758-B944-E45DF26E0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CFAFE5-A708-4FBF-956E-E08A09F1F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53BF4A-FEC4-42CB-BF3E-4558BB29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6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FD505-D6E8-41C0-AB62-84DAF5A6D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F67872-3A6C-4D7B-A85F-E5578EB13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3E0DED-FB01-49A9-9B6D-AFC295F97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9E8546-7791-4375-9B01-53E1B603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FCBC28-976A-4605-A015-99FC4EA1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5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F8F243-3241-4493-A2AF-ADD30D2F4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2921FF-A074-43BF-B756-2E6BFA390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47C7ED-1908-4BA1-929F-4EDE6EF2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9/29/2024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4649E-3E45-4099-A7C0-604D60C8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C71B87-8CD2-44DA-9137-7E41C1082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726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354000" y="1446167"/>
            <a:ext cx="5393600" cy="22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354000" y="3793600"/>
            <a:ext cx="5393600" cy="18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6844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15600" y="2187133"/>
            <a:ext cx="3744000" cy="39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017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CD7EE-90BC-4C30-82DC-31DC7D33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0F96F7-4658-41D0-9DAE-DDE784153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C6E3DA-B071-478E-8D75-E64DFB73A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449B4-7AFD-4189-9883-4E438A7223A5}" type="datetimeFigureOut">
              <a:rPr lang="ru-RU" smtClean="0"/>
              <a:t>29.09.2024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C074B9-369F-421B-9B94-8F5EF5B3A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9F88A8-AD34-4ACF-899F-8697FDDE9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882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007360" y="6150114"/>
            <a:ext cx="90638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k-TM" sz="2133" dirty="0">
                <a:cs typeface="Times New Roman" pitchFamily="18" charset="0"/>
              </a:rPr>
              <a:t>GOSPITAL HIRURGIÝASY K</a:t>
            </a:r>
            <a:r>
              <a:rPr lang="sq-AL" sz="2133" dirty="0">
                <a:cs typeface="Times New Roman" pitchFamily="18" charset="0"/>
              </a:rPr>
              <a:t>AFEDRA</a:t>
            </a:r>
            <a:r>
              <a:rPr lang="tk-TM" sz="2133" dirty="0">
                <a:cs typeface="Times New Roman" pitchFamily="18" charset="0"/>
              </a:rPr>
              <a:t>SY</a:t>
            </a:r>
            <a:r>
              <a:rPr lang="sq-AL" sz="2133" dirty="0">
                <a:cs typeface="Times New Roman" pitchFamily="18" charset="0"/>
              </a:rPr>
              <a:t>NYŇ </a:t>
            </a:r>
            <a:r>
              <a:rPr lang="tk-TM" sz="2133" dirty="0">
                <a:cs typeface="Times New Roman" pitchFamily="18" charset="0"/>
              </a:rPr>
              <a:t>ÖWRENIJI MUGALLYMY: GYLYJOW N.G.</a:t>
            </a:r>
            <a:br>
              <a:rPr lang="sq-AL" sz="2133" dirty="0">
                <a:cs typeface="Times New Roman" pitchFamily="18" charset="0"/>
              </a:rPr>
            </a:br>
            <a:r>
              <a:rPr lang="sq-AL" sz="1867" b="1" dirty="0">
                <a:cs typeface="Times New Roman" pitchFamily="18" charset="0"/>
              </a:rPr>
              <a:t>Aşgabat – 20</a:t>
            </a:r>
            <a:r>
              <a:rPr lang="tk-TM" sz="1867" b="1" dirty="0">
                <a:cs typeface="Times New Roman" pitchFamily="18" charset="0"/>
              </a:rPr>
              <a:t>24 </a:t>
            </a:r>
            <a:r>
              <a:rPr lang="sq-AL" sz="1867" b="1" dirty="0">
                <a:cs typeface="Times New Roman" pitchFamily="18" charset="0"/>
              </a:rPr>
              <a:t>ý.</a:t>
            </a:r>
            <a:endParaRPr lang="ru-RU" sz="1867" b="1" dirty="0">
              <a:cs typeface="Times New Roman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200349D-EBCC-48DB-91B8-BA6ABEF7BC49}"/>
              </a:ext>
            </a:extLst>
          </p:cNvPr>
          <p:cNvGrpSpPr/>
          <p:nvPr/>
        </p:nvGrpSpPr>
        <p:grpSpPr>
          <a:xfrm>
            <a:off x="2993628" y="293327"/>
            <a:ext cx="9007028" cy="3952071"/>
            <a:chOff x="1389813" y="1159391"/>
            <a:chExt cx="9506721" cy="3952071"/>
          </a:xfrm>
        </p:grpSpPr>
        <p:pic>
          <p:nvPicPr>
            <p:cNvPr id="4096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4307" y="1202898"/>
              <a:ext cx="9492227" cy="39085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6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0755" y="1202897"/>
              <a:ext cx="888413" cy="851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74" name="Picture 14" descr="Türkmenistanyň Saglygy goraýyş we derman senagaty ministrligi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4155" y="1202897"/>
              <a:ext cx="838565" cy="827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389813" y="1159391"/>
              <a:ext cx="9345013" cy="792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sq-AL" sz="1600" dirty="0">
                  <a:cs typeface="Times New Roman" pitchFamily="18" charset="0"/>
                </a:rPr>
                <a:t>TÜRKMENISTANYŇ SAGLYGY GORAÝYŞ WE DERMAN</a:t>
              </a:r>
              <a:r>
                <a:rPr lang="tk-TM" sz="1600" dirty="0">
                  <a:cs typeface="Times New Roman" pitchFamily="18" charset="0"/>
                </a:rPr>
                <a:t> </a:t>
              </a:r>
              <a:r>
                <a:rPr lang="sq-AL" sz="1600" dirty="0">
                  <a:cs typeface="Times New Roman" pitchFamily="18" charset="0"/>
                </a:rPr>
                <a:t>SENAGATY MINISTRLIGI</a:t>
              </a:r>
              <a:endParaRPr lang="tk-TM" sz="1600" dirty="0">
                <a:cs typeface="Times New Roman" pitchFamily="18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tk-TM" sz="1600" dirty="0">
                  <a:cs typeface="Times New Roman" pitchFamily="18" charset="0"/>
                </a:rPr>
                <a:t> MYRAT GARRYÝEW ADYNDAKY </a:t>
              </a:r>
              <a:r>
                <a:rPr lang="sq-AL" sz="1600" dirty="0">
                  <a:cs typeface="Times New Roman" pitchFamily="18" charset="0"/>
                </a:rPr>
                <a:t>TÜRKMENISTANYŇ DÖWLET LUKMANÇYLYK UNIWERSITETI</a:t>
              </a:r>
              <a:endParaRPr lang="ru-RU" sz="1600" dirty="0">
                <a:cs typeface="Times New Roman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715222" y="4245398"/>
            <a:ext cx="91931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q-AL" sz="2400" b="1" dirty="0">
                <a:cs typeface="Times New Roman" pitchFamily="18" charset="0"/>
              </a:rPr>
              <a:t>BEÝAN:</a:t>
            </a:r>
            <a:endParaRPr lang="tk-TM" sz="2400" b="1" dirty="0">
              <a:cs typeface="Times New Roman" pitchFamily="18" charset="0"/>
            </a:endParaRPr>
          </a:p>
          <a:p>
            <a:pPr algn="ctr"/>
            <a:r>
              <a:rPr lang="tk-TM" sz="2400" dirty="0"/>
              <a:t>Gan damar we endowaskulýar hirurgiýanyň taryhy, anyklaýyş usullary.</a:t>
            </a:r>
            <a:endParaRPr lang="tk-TM" sz="2400" dirty="0">
              <a:cs typeface="Times New Roman" pitchFamily="18" charset="0"/>
            </a:endParaRPr>
          </a:p>
          <a:p>
            <a:pPr algn="ctr"/>
            <a:r>
              <a:rPr lang="sq-AL" sz="2400" b="1" dirty="0">
                <a:cs typeface="Times New Roman" pitchFamily="18" charset="0"/>
              </a:rPr>
              <a:t> </a:t>
            </a:r>
            <a:r>
              <a:rPr lang="tk-TM" sz="2400" dirty="0">
                <a:cs typeface="Times New Roman" pitchFamily="18" charset="0"/>
              </a:rPr>
              <a:t>Angiodisplaziýa, malformasiýa, dogabitdi gan damar ýetmezçiligi.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C0EC212-1EBE-4176-8624-6338CCB24221}"/>
              </a:ext>
            </a:extLst>
          </p:cNvPr>
          <p:cNvSpPr/>
          <p:nvPr/>
        </p:nvSpPr>
        <p:spPr>
          <a:xfrm>
            <a:off x="4326543" y="606466"/>
            <a:ext cx="6594302" cy="10621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BE</a:t>
            </a:r>
            <a:r>
              <a:rPr lang="tk-TM" sz="4800" b="1" dirty="0"/>
              <a:t>ÝANYŇ MAKSADY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A45BD1-EBD2-43D5-A5A9-FD013E10F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599" y="2051576"/>
            <a:ext cx="7818190" cy="277627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tk-TM" sz="3600" dirty="0"/>
              <a:t>Gan damar we endowaskulýar hirurgiýanyň taryhyny, anyklaýyş usullaryny özleşdirmek.</a:t>
            </a:r>
            <a:endParaRPr lang="tk-TM" sz="3600" dirty="0"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tk-TM" sz="3600" dirty="0"/>
              <a:t>Angiodisplaziýaly </a:t>
            </a:r>
            <a:r>
              <a:rPr lang="ru-RU" sz="3600" dirty="0" err="1"/>
              <a:t>näsaglary</a:t>
            </a:r>
            <a:r>
              <a:rPr lang="ru-RU" sz="3600" dirty="0"/>
              <a:t> </a:t>
            </a:r>
            <a:r>
              <a:rPr lang="ru-RU" sz="3600" dirty="0" err="1"/>
              <a:t>alyp</a:t>
            </a:r>
            <a:r>
              <a:rPr lang="ru-RU" sz="3600" dirty="0"/>
              <a:t> </a:t>
            </a:r>
            <a:r>
              <a:rPr lang="ru-RU" sz="3600" dirty="0" err="1"/>
              <a:t>barmaklygyň</a:t>
            </a:r>
            <a:r>
              <a:rPr lang="ru-RU" sz="3600" dirty="0"/>
              <a:t> </a:t>
            </a:r>
            <a:r>
              <a:rPr lang="ru-RU" sz="3600" dirty="0" err="1"/>
              <a:t>häzirki</a:t>
            </a:r>
            <a:r>
              <a:rPr lang="ru-RU" sz="3600" dirty="0"/>
              <a:t> </a:t>
            </a:r>
            <a:r>
              <a:rPr lang="ru-RU" sz="3600" dirty="0" err="1"/>
              <a:t>zaman</a:t>
            </a:r>
            <a:r>
              <a:rPr lang="ru-RU" sz="3600" dirty="0"/>
              <a:t> </a:t>
            </a:r>
            <a:r>
              <a:rPr lang="ru-RU" sz="3600" dirty="0" err="1"/>
              <a:t>usullaryny</a:t>
            </a:r>
            <a:r>
              <a:rPr lang="ru-RU" sz="3600" dirty="0"/>
              <a:t> </a:t>
            </a:r>
            <a:r>
              <a:rPr lang="ru-RU" sz="3600" dirty="0" err="1"/>
              <a:t>öwrenmek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05265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E467A66-C8BD-4B94-AED2-A9F8B32AE4A0}"/>
              </a:ext>
            </a:extLst>
          </p:cNvPr>
          <p:cNvSpPr/>
          <p:nvPr/>
        </p:nvSpPr>
        <p:spPr>
          <a:xfrm>
            <a:off x="4066540" y="276332"/>
            <a:ext cx="7000875" cy="79841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/>
              <a:t>Beýanyň meseleleri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84039" y="1229236"/>
            <a:ext cx="7965875" cy="569386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742931" indent="-742931">
              <a:buFontTx/>
              <a:buAutoNum type="arabicParenR"/>
            </a:pPr>
            <a:r>
              <a:rPr lang="tk-TM" sz="2800" dirty="0"/>
              <a:t>Gan damar we endowaskulýar hirurgiýanyň taryhy, anyklaýýyş usullaryny özleşdirmek.</a:t>
            </a:r>
          </a:p>
          <a:p>
            <a:pPr marL="742931" indent="-742931">
              <a:buAutoNum type="arabicParenR"/>
            </a:pPr>
            <a:r>
              <a:rPr lang="tk-TM" sz="2800" dirty="0"/>
              <a:t>Ilatyň arasynda angiodisplaziýaly näsaglaryň epidemiologiýasyna we etiologiýasyna baha bermek;</a:t>
            </a:r>
            <a:endParaRPr lang="ru-RU" sz="2800" dirty="0"/>
          </a:p>
          <a:p>
            <a:pPr marL="742931" indent="-742931">
              <a:buAutoNum type="arabicParenR"/>
            </a:pPr>
            <a:r>
              <a:rPr lang="tk-TM" sz="2800" dirty="0"/>
              <a:t>Angiodisplaziýanyň patogenezini we klassifikasiýasyny öwrenmek;</a:t>
            </a:r>
            <a:endParaRPr lang="ru-RU" sz="2800" dirty="0"/>
          </a:p>
          <a:p>
            <a:pPr marL="742931" indent="-742931">
              <a:buAutoNum type="arabicParenR"/>
            </a:pPr>
            <a:r>
              <a:rPr lang="tk-TM" sz="2800" dirty="0"/>
              <a:t>Angiodisplaziýaly näsaglaryň klinikasyny derňew etmek;</a:t>
            </a:r>
            <a:endParaRPr lang="ru-RU" sz="2800" dirty="0"/>
          </a:p>
          <a:p>
            <a:pPr marL="742931" indent="-742931">
              <a:buAutoNum type="arabicParenR"/>
            </a:pPr>
            <a:r>
              <a:rPr lang="tk-TM" sz="2800" dirty="0"/>
              <a:t>Angiodisplaziýaly näsaglaryň barlag usullaryny kesgitlemek;</a:t>
            </a:r>
            <a:endParaRPr lang="ru-RU" sz="2800" dirty="0"/>
          </a:p>
          <a:p>
            <a:pPr marL="742931" indent="-742931">
              <a:buAutoNum type="arabicParenR"/>
            </a:pPr>
            <a:r>
              <a:rPr lang="tk-TM" sz="2800" dirty="0"/>
              <a:t>Angiodisplaziýaly näsaglaryň häzirki zaman bejeriş usullaryny öwrenmek.</a:t>
            </a:r>
            <a:endParaRPr lang="ru-RU" sz="2800" dirty="0"/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9281540" y="123830"/>
            <a:ext cx="9281540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Angiodisplazia.</a:t>
            </a:r>
          </a:p>
        </p:txBody>
      </p:sp>
    </p:spTree>
    <p:extLst>
      <p:ext uri="{BB962C8B-B14F-4D97-AF65-F5344CB8AC3E}">
        <p14:creationId xmlns:p14="http://schemas.microsoft.com/office/powerpoint/2010/main" val="284546958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mar Kafedra\Desktop\DaVinciCardiovascularWom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790699"/>
            <a:ext cx="3502704" cy="4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09000" y="5283200"/>
            <a:ext cx="4025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k-TM" dirty="0"/>
              <a:t>Adamyň içki organlarynyň we damarlarynyň çyzgysy</a:t>
            </a:r>
          </a:p>
          <a:p>
            <a:r>
              <a:rPr lang="tk-TM" dirty="0"/>
              <a:t>Leonardo Da </a:t>
            </a:r>
            <a:r>
              <a:rPr lang="en-US" dirty="0"/>
              <a:t>Vinci</a:t>
            </a:r>
            <a:r>
              <a:rPr lang="tk-TM" dirty="0"/>
              <a:t> 1507ý</a:t>
            </a:r>
            <a:endParaRPr lang="ru-RU" dirty="0"/>
          </a:p>
        </p:txBody>
      </p:sp>
      <p:sp>
        <p:nvSpPr>
          <p:cNvPr id="6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2841288" y="76880"/>
            <a:ext cx="9281540" cy="147252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dirty="0"/>
              <a:t>Gan damar we endowaskulýar hirurgiýanyň taryhy, anyklaýýyş usullary</a:t>
            </a:r>
            <a:endParaRPr lang="tk-TM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23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1836-njy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A.Çarukowskiy</a:t>
            </a:r>
            <a:r>
              <a:rPr lang="ru-RU" dirty="0"/>
              <a:t>: “</a:t>
            </a:r>
            <a:r>
              <a:rPr lang="ru-RU" dirty="0" err="1"/>
              <a:t>Eger-de</a:t>
            </a:r>
            <a:r>
              <a:rPr lang="ru-RU" dirty="0"/>
              <a:t> </a:t>
            </a:r>
            <a:r>
              <a:rPr lang="ru-RU" dirty="0" err="1"/>
              <a:t>damaryň</a:t>
            </a:r>
            <a:r>
              <a:rPr lang="ru-RU" dirty="0"/>
              <a:t> </a:t>
            </a:r>
            <a:r>
              <a:rPr lang="ru-RU" dirty="0" err="1"/>
              <a:t>diametrini</a:t>
            </a:r>
            <a:r>
              <a:rPr lang="ru-RU" dirty="0"/>
              <a:t> </a:t>
            </a:r>
            <a:r>
              <a:rPr lang="ru-RU" dirty="0" err="1"/>
              <a:t>gysyp</a:t>
            </a:r>
            <a:r>
              <a:rPr lang="ru-RU" dirty="0"/>
              <a:t> </a:t>
            </a:r>
            <a:r>
              <a:rPr lang="ru-RU" dirty="0" err="1"/>
              <a:t>gan</a:t>
            </a:r>
            <a:r>
              <a:rPr lang="ru-RU" dirty="0"/>
              <a:t> </a:t>
            </a:r>
            <a:r>
              <a:rPr lang="ru-RU" dirty="0" err="1"/>
              <a:t>akmany</a:t>
            </a:r>
            <a:r>
              <a:rPr lang="ru-RU" dirty="0"/>
              <a:t> </a:t>
            </a:r>
            <a:r>
              <a:rPr lang="ru-RU" dirty="0" err="1"/>
              <a:t>saklap</a:t>
            </a:r>
            <a:r>
              <a:rPr lang="ru-RU" dirty="0"/>
              <a:t> </a:t>
            </a:r>
            <a:r>
              <a:rPr lang="ru-RU" dirty="0" err="1"/>
              <a:t>bolýan</a:t>
            </a:r>
            <a:r>
              <a:rPr lang="ru-RU" dirty="0"/>
              <a:t> </a:t>
            </a:r>
            <a:r>
              <a:rPr lang="ru-RU" dirty="0" err="1"/>
              <a:t>bolsa</a:t>
            </a:r>
            <a:r>
              <a:rPr lang="ru-RU" dirty="0"/>
              <a:t>, </a:t>
            </a:r>
            <a:r>
              <a:rPr lang="ru-RU" dirty="0" err="1"/>
              <a:t>ony</a:t>
            </a:r>
            <a:r>
              <a:rPr lang="ru-RU" dirty="0"/>
              <a:t> </a:t>
            </a:r>
            <a:r>
              <a:rPr lang="ru-RU" dirty="0" err="1"/>
              <a:t>daňmak</a:t>
            </a:r>
            <a:r>
              <a:rPr lang="ru-RU" dirty="0"/>
              <a:t> </a:t>
            </a:r>
            <a:r>
              <a:rPr lang="ru-RU" dirty="0" err="1"/>
              <a:t>bolmaýar</a:t>
            </a:r>
            <a:r>
              <a:rPr lang="ru-RU" dirty="0"/>
              <a:t>”</a:t>
            </a:r>
          </a:p>
          <a:p>
            <a:r>
              <a:rPr lang="ru-RU" dirty="0"/>
              <a:t>1865-nji </a:t>
            </a:r>
            <a:r>
              <a:rPr lang="ru-RU" dirty="0" err="1"/>
              <a:t>ýylda</a:t>
            </a:r>
            <a:r>
              <a:rPr lang="ru-RU" dirty="0"/>
              <a:t>  N.I. </a:t>
            </a:r>
            <a:r>
              <a:rPr lang="ru-RU" dirty="0" err="1"/>
              <a:t>Pirogow</a:t>
            </a:r>
            <a:r>
              <a:rPr lang="ru-RU" dirty="0"/>
              <a:t> “</a:t>
            </a:r>
            <a:r>
              <a:rPr lang="ru-RU" dirty="0" err="1"/>
              <a:t>Aorta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magistral</a:t>
            </a:r>
            <a:r>
              <a:rPr lang="ru-RU" dirty="0"/>
              <a:t> </a:t>
            </a:r>
            <a:r>
              <a:rPr lang="ru-RU" dirty="0" err="1"/>
              <a:t>arteriýalaryň</a:t>
            </a:r>
            <a:r>
              <a:rPr lang="ru-RU" dirty="0"/>
              <a:t> </a:t>
            </a:r>
            <a:r>
              <a:rPr lang="ru-RU" dirty="0" err="1"/>
              <a:t>operatiw</a:t>
            </a:r>
            <a:r>
              <a:rPr lang="ru-RU" dirty="0"/>
              <a:t> </a:t>
            </a:r>
            <a:r>
              <a:rPr lang="ru-RU" dirty="0" err="1"/>
              <a:t>ýollaryny</a:t>
            </a:r>
            <a:r>
              <a:rPr lang="ru-RU" dirty="0"/>
              <a:t> </a:t>
            </a:r>
            <a:r>
              <a:rPr lang="ru-RU" dirty="0" err="1"/>
              <a:t>hem-de</a:t>
            </a:r>
            <a:r>
              <a:rPr lang="ru-RU" dirty="0"/>
              <a:t> </a:t>
            </a:r>
            <a:r>
              <a:rPr lang="ru-RU" dirty="0" err="1"/>
              <a:t>damara</a:t>
            </a:r>
            <a:r>
              <a:rPr lang="ru-RU" dirty="0"/>
              <a:t> </a:t>
            </a:r>
            <a:r>
              <a:rPr lang="ru-RU" dirty="0" err="1"/>
              <a:t>tikin</a:t>
            </a:r>
            <a:r>
              <a:rPr lang="ru-RU" dirty="0"/>
              <a:t> </a:t>
            </a:r>
            <a:r>
              <a:rPr lang="ru-RU" dirty="0" err="1"/>
              <a:t>goýup</a:t>
            </a:r>
            <a:r>
              <a:rPr lang="ru-RU" dirty="0"/>
              <a:t> , </a:t>
            </a:r>
            <a:r>
              <a:rPr lang="ru-RU" dirty="0" err="1"/>
              <a:t>diametrini</a:t>
            </a:r>
            <a:r>
              <a:rPr lang="ru-RU" dirty="0"/>
              <a:t> </a:t>
            </a:r>
            <a:r>
              <a:rPr lang="ru-RU" dirty="0" err="1"/>
              <a:t>daraldyp</a:t>
            </a:r>
            <a:r>
              <a:rPr lang="ru-RU" dirty="0"/>
              <a:t> </a:t>
            </a:r>
            <a:r>
              <a:rPr lang="ru-RU" dirty="0" err="1"/>
              <a:t>saklamaklygy</a:t>
            </a:r>
            <a:r>
              <a:rPr lang="ru-RU" dirty="0"/>
              <a:t>” maslahat </a:t>
            </a:r>
            <a:r>
              <a:rPr lang="ru-RU" dirty="0" err="1"/>
              <a:t>berdi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839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1100" y="1825625"/>
            <a:ext cx="7632700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. 1877-nji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sowet</a:t>
            </a:r>
            <a:r>
              <a:rPr lang="ru-RU" dirty="0"/>
              <a:t> </a:t>
            </a:r>
            <a:r>
              <a:rPr lang="ru-RU" dirty="0" err="1"/>
              <a:t>alymy</a:t>
            </a:r>
            <a:r>
              <a:rPr lang="ru-RU" dirty="0"/>
              <a:t> </a:t>
            </a:r>
            <a:r>
              <a:rPr lang="ru-RU" dirty="0" err="1"/>
              <a:t>N.W.Ekku</a:t>
            </a:r>
            <a:r>
              <a:rPr lang="ru-RU" dirty="0"/>
              <a:t> </a:t>
            </a:r>
            <a:r>
              <a:rPr lang="ru-RU" dirty="0" err="1"/>
              <a:t>derweze</a:t>
            </a:r>
            <a:r>
              <a:rPr lang="ru-RU" dirty="0"/>
              <a:t> </a:t>
            </a:r>
            <a:r>
              <a:rPr lang="ru-RU" dirty="0" err="1"/>
              <a:t>wenasyna</a:t>
            </a:r>
            <a:r>
              <a:rPr lang="ru-RU" dirty="0"/>
              <a:t> </a:t>
            </a:r>
            <a:r>
              <a:rPr lang="ru-RU" dirty="0" err="1"/>
              <a:t>tikin</a:t>
            </a:r>
            <a:r>
              <a:rPr lang="ru-RU" dirty="0"/>
              <a:t> </a:t>
            </a:r>
            <a:r>
              <a:rPr lang="ru-RU" dirty="0" err="1"/>
              <a:t>goýmaklygy</a:t>
            </a:r>
            <a:r>
              <a:rPr lang="ru-RU" dirty="0"/>
              <a:t> </a:t>
            </a:r>
            <a:r>
              <a:rPr lang="ru-RU" dirty="0" err="1"/>
              <a:t>eksperimental</a:t>
            </a:r>
            <a:r>
              <a:rPr lang="ru-RU" dirty="0"/>
              <a:t> </a:t>
            </a:r>
            <a:r>
              <a:rPr lang="ru-RU" dirty="0" err="1"/>
              <a:t>usulda</a:t>
            </a:r>
            <a:r>
              <a:rPr lang="ru-RU" dirty="0"/>
              <a:t> </a:t>
            </a:r>
            <a:r>
              <a:rPr lang="ru-RU" dirty="0" err="1"/>
              <a:t>görkezdi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1886-njy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M.W.Orlow</a:t>
            </a:r>
            <a:r>
              <a:rPr lang="ru-RU" dirty="0"/>
              <a:t> “</a:t>
            </a:r>
            <a:r>
              <a:rPr lang="ru-RU" dirty="0" err="1"/>
              <a:t>Operasiýa</a:t>
            </a:r>
            <a:r>
              <a:rPr lang="ru-RU" dirty="0"/>
              <a:t> </a:t>
            </a:r>
            <a:r>
              <a:rPr lang="ru-RU" dirty="0" err="1"/>
              <a:t>wagtynda</a:t>
            </a:r>
            <a:r>
              <a:rPr lang="ru-RU" dirty="0"/>
              <a:t> </a:t>
            </a:r>
            <a:r>
              <a:rPr lang="ru-RU" dirty="0" err="1"/>
              <a:t>zeperlenen</a:t>
            </a:r>
            <a:r>
              <a:rPr lang="ru-RU" dirty="0"/>
              <a:t> </a:t>
            </a:r>
            <a:r>
              <a:rPr lang="ru-RU" dirty="0" err="1"/>
              <a:t>dyzasty</a:t>
            </a:r>
            <a:r>
              <a:rPr lang="ru-RU" dirty="0"/>
              <a:t> </a:t>
            </a:r>
            <a:r>
              <a:rPr lang="ru-RU" dirty="0" err="1"/>
              <a:t>arteriýany</a:t>
            </a:r>
            <a:r>
              <a:rPr lang="ru-RU" dirty="0"/>
              <a:t> </a:t>
            </a:r>
            <a:r>
              <a:rPr lang="ru-RU" dirty="0" err="1"/>
              <a:t>tikdi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1902 </a:t>
            </a:r>
            <a:r>
              <a:rPr lang="ru-RU" dirty="0" err="1"/>
              <a:t>ýylda</a:t>
            </a:r>
            <a:r>
              <a:rPr lang="ru-RU" dirty="0"/>
              <a:t> A. </a:t>
            </a:r>
            <a:r>
              <a:rPr lang="ru-RU" dirty="0" err="1"/>
              <a:t>Karrel</a:t>
            </a:r>
            <a:r>
              <a:rPr lang="ru-RU" dirty="0"/>
              <a:t> </a:t>
            </a:r>
            <a:r>
              <a:rPr lang="ru-RU" dirty="0" err="1"/>
              <a:t>hirurglarynyň</a:t>
            </a:r>
            <a:r>
              <a:rPr lang="ru-RU" dirty="0"/>
              <a:t> 19 </a:t>
            </a:r>
            <a:r>
              <a:rPr lang="ru-RU" dirty="0" err="1"/>
              <a:t>gurultaýynda</a:t>
            </a:r>
            <a:r>
              <a:rPr lang="ru-RU" dirty="0"/>
              <a:t> “</a:t>
            </a:r>
            <a:r>
              <a:rPr lang="ru-RU" dirty="0" err="1"/>
              <a:t>Damarlara</a:t>
            </a:r>
            <a:r>
              <a:rPr lang="ru-RU" dirty="0"/>
              <a:t> </a:t>
            </a:r>
            <a:r>
              <a:rPr lang="ru-RU" dirty="0" err="1"/>
              <a:t>tikin</a:t>
            </a:r>
            <a:r>
              <a:rPr lang="ru-RU" dirty="0"/>
              <a:t> </a:t>
            </a:r>
            <a:r>
              <a:rPr lang="ru-RU" dirty="0" err="1"/>
              <a:t>goýmaklygyň</a:t>
            </a:r>
            <a:r>
              <a:rPr lang="ru-RU" dirty="0"/>
              <a:t> </a:t>
            </a:r>
            <a:r>
              <a:rPr lang="ru-RU" dirty="0" err="1"/>
              <a:t>usuly</a:t>
            </a:r>
            <a:r>
              <a:rPr lang="ru-RU" dirty="0"/>
              <a:t>” </a:t>
            </a:r>
            <a:r>
              <a:rPr lang="ru-RU" dirty="0" err="1"/>
              <a:t>atly</a:t>
            </a:r>
            <a:r>
              <a:rPr lang="ru-RU" dirty="0"/>
              <a:t> </a:t>
            </a:r>
            <a:r>
              <a:rPr lang="ru-RU" dirty="0" err="1"/>
              <a:t>nutuk</a:t>
            </a:r>
            <a:r>
              <a:rPr lang="ru-RU" dirty="0"/>
              <a:t> </a:t>
            </a:r>
            <a:r>
              <a:rPr lang="ru-RU" dirty="0" err="1"/>
              <a:t>bilen</a:t>
            </a:r>
            <a:r>
              <a:rPr lang="ru-RU" dirty="0"/>
              <a:t> </a:t>
            </a:r>
            <a:r>
              <a:rPr lang="ru-RU" dirty="0" err="1"/>
              <a:t>çykyş</a:t>
            </a:r>
            <a:r>
              <a:rPr lang="ru-RU" dirty="0"/>
              <a:t> </a:t>
            </a:r>
            <a:r>
              <a:rPr lang="ru-RU" dirty="0" err="1"/>
              <a:t>etdi</a:t>
            </a:r>
            <a:r>
              <a:rPr lang="ru-RU" dirty="0"/>
              <a:t>.</a:t>
            </a:r>
            <a:endParaRPr lang="tk-TM" dirty="0"/>
          </a:p>
        </p:txBody>
      </p:sp>
      <p:sp>
        <p:nvSpPr>
          <p:cNvPr id="5" name="Блок-схема: документ 4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Taryhy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Damar Kafedra\Desktop\Alexis_Carrel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38" y="2262356"/>
            <a:ext cx="3145635" cy="372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6164" y="6138900"/>
            <a:ext cx="1908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k-TM" dirty="0"/>
              <a:t>Aleksis Karrel</a:t>
            </a:r>
          </a:p>
          <a:p>
            <a:pPr algn="ctr"/>
            <a:r>
              <a:rPr lang="tk-TM" dirty="0"/>
              <a:t>Fransuz hirurgy</a:t>
            </a:r>
          </a:p>
        </p:txBody>
      </p:sp>
    </p:spTree>
    <p:extLst>
      <p:ext uri="{BB962C8B-B14F-4D97-AF65-F5344CB8AC3E}">
        <p14:creationId xmlns:p14="http://schemas.microsoft.com/office/powerpoint/2010/main" val="422421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6200" y="1257300"/>
            <a:ext cx="7924800" cy="6189663"/>
          </a:xfrm>
        </p:spPr>
        <p:txBody>
          <a:bodyPr>
            <a:normAutofit/>
          </a:bodyPr>
          <a:lstStyle/>
          <a:p>
            <a:r>
              <a:rPr lang="ru-RU" dirty="0"/>
              <a:t>1937-nji 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B.A.Petrow</a:t>
            </a:r>
            <a:r>
              <a:rPr lang="ru-RU" dirty="0"/>
              <a:t> </a:t>
            </a:r>
            <a:r>
              <a:rPr lang="ru-RU" dirty="0" err="1"/>
              <a:t>garnyň</a:t>
            </a:r>
            <a:r>
              <a:rPr lang="ru-RU" dirty="0"/>
              <a:t> </a:t>
            </a:r>
            <a:r>
              <a:rPr lang="ru-RU" dirty="0" err="1"/>
              <a:t>üsti</a:t>
            </a:r>
            <a:r>
              <a:rPr lang="ru-RU" dirty="0"/>
              <a:t> </a:t>
            </a:r>
            <a:r>
              <a:rPr lang="ru-RU" dirty="0" err="1"/>
              <a:t>bilen</a:t>
            </a:r>
            <a:r>
              <a:rPr lang="ru-RU" dirty="0"/>
              <a:t> </a:t>
            </a:r>
            <a:r>
              <a:rPr lang="ru-RU" dirty="0" err="1"/>
              <a:t>aortanyň</a:t>
            </a:r>
            <a:r>
              <a:rPr lang="ru-RU" dirty="0"/>
              <a:t> </a:t>
            </a:r>
            <a:r>
              <a:rPr lang="ru-RU" dirty="0" err="1"/>
              <a:t>bifurkasiýasyndan</a:t>
            </a:r>
            <a:r>
              <a:rPr lang="ru-RU" dirty="0"/>
              <a:t> </a:t>
            </a:r>
            <a:r>
              <a:rPr lang="ru-RU" dirty="0" err="1"/>
              <a:t>embolektomiýa</a:t>
            </a:r>
            <a:r>
              <a:rPr lang="ru-RU" dirty="0"/>
              <a:t> </a:t>
            </a:r>
            <a:r>
              <a:rPr lang="ru-RU" dirty="0" err="1"/>
              <a:t>amala</a:t>
            </a:r>
            <a:r>
              <a:rPr lang="ru-RU" dirty="0"/>
              <a:t> </a:t>
            </a:r>
            <a:r>
              <a:rPr lang="ru-RU" dirty="0" err="1"/>
              <a:t>aşyrdy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1953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Amerikan</a:t>
            </a:r>
            <a:r>
              <a:rPr lang="ru-RU" dirty="0"/>
              <a:t> </a:t>
            </a:r>
            <a:r>
              <a:rPr lang="ru-RU" dirty="0" err="1"/>
              <a:t>alymy</a:t>
            </a:r>
            <a:r>
              <a:rPr lang="ru-RU" dirty="0"/>
              <a:t> </a:t>
            </a:r>
            <a:r>
              <a:rPr lang="ru-RU" dirty="0" err="1"/>
              <a:t>DeBakey</a:t>
            </a:r>
            <a:r>
              <a:rPr lang="ru-RU" dirty="0"/>
              <a:t>  </a:t>
            </a:r>
            <a:r>
              <a:rPr lang="ru-RU" dirty="0" err="1"/>
              <a:t>uky</a:t>
            </a:r>
            <a:r>
              <a:rPr lang="ru-RU" dirty="0"/>
              <a:t> </a:t>
            </a:r>
            <a:r>
              <a:rPr lang="ru-RU" dirty="0" err="1"/>
              <a:t>arteriýasyndan</a:t>
            </a:r>
            <a:r>
              <a:rPr lang="ru-RU" dirty="0"/>
              <a:t> </a:t>
            </a:r>
            <a:r>
              <a:rPr lang="ru-RU" dirty="0" err="1"/>
              <a:t>ýiti</a:t>
            </a:r>
            <a:r>
              <a:rPr lang="ru-RU" dirty="0"/>
              <a:t> </a:t>
            </a:r>
            <a:r>
              <a:rPr lang="ru-RU" dirty="0" err="1"/>
              <a:t>tromboz</a:t>
            </a:r>
            <a:r>
              <a:rPr lang="ru-RU" dirty="0"/>
              <a:t> </a:t>
            </a:r>
            <a:r>
              <a:rPr lang="ru-RU" dirty="0" err="1"/>
              <a:t>bolanda</a:t>
            </a:r>
            <a:r>
              <a:rPr lang="ru-RU" dirty="0"/>
              <a:t> </a:t>
            </a:r>
            <a:r>
              <a:rPr lang="ru-RU" dirty="0" err="1"/>
              <a:t>trombendarterektomiýa</a:t>
            </a:r>
            <a:r>
              <a:rPr lang="ru-RU" dirty="0"/>
              <a:t> </a:t>
            </a:r>
            <a:r>
              <a:rPr lang="ru-RU" dirty="0" err="1"/>
              <a:t>operasiýasyny</a:t>
            </a:r>
            <a:r>
              <a:rPr lang="ru-RU" dirty="0"/>
              <a:t> </a:t>
            </a:r>
            <a:r>
              <a:rPr lang="ru-RU" dirty="0" err="1"/>
              <a:t>ýerine</a:t>
            </a:r>
            <a:r>
              <a:rPr lang="ru-RU" dirty="0"/>
              <a:t> </a:t>
            </a:r>
            <a:r>
              <a:rPr lang="ru-RU" dirty="0" err="1"/>
              <a:t>ýetirdi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1955-56 </a:t>
            </a:r>
            <a:r>
              <a:rPr lang="ru-RU" dirty="0" err="1"/>
              <a:t>ýyllarda</a:t>
            </a:r>
            <a:r>
              <a:rPr lang="ru-RU" dirty="0"/>
              <a:t> </a:t>
            </a:r>
            <a:r>
              <a:rPr lang="ru-RU" dirty="0" err="1"/>
              <a:t>N.I.Krakowskiý</a:t>
            </a:r>
            <a:r>
              <a:rPr lang="ru-RU" dirty="0"/>
              <a:t> </a:t>
            </a:r>
            <a:r>
              <a:rPr lang="ru-RU" dirty="0" err="1"/>
              <a:t>jeset</a:t>
            </a:r>
            <a:r>
              <a:rPr lang="ru-RU" dirty="0"/>
              <a:t> </a:t>
            </a:r>
            <a:r>
              <a:rPr lang="ru-RU" dirty="0" err="1"/>
              <a:t>arteriýalaryny</a:t>
            </a:r>
            <a:r>
              <a:rPr lang="ru-RU" dirty="0"/>
              <a:t> </a:t>
            </a:r>
            <a:r>
              <a:rPr lang="ru-RU" dirty="0" err="1"/>
              <a:t>alyp</a:t>
            </a:r>
            <a:r>
              <a:rPr lang="ru-RU" dirty="0"/>
              <a:t>, </a:t>
            </a:r>
            <a:r>
              <a:rPr lang="ru-RU" dirty="0" err="1"/>
              <a:t>wakuumda</a:t>
            </a:r>
            <a:r>
              <a:rPr lang="ru-RU" dirty="0"/>
              <a:t> </a:t>
            </a:r>
            <a:r>
              <a:rPr lang="ru-RU" dirty="0" err="1"/>
              <a:t>guradyp</a:t>
            </a:r>
            <a:r>
              <a:rPr lang="ru-RU" dirty="0"/>
              <a:t> </a:t>
            </a:r>
            <a:r>
              <a:rPr lang="ru-RU" dirty="0" err="1"/>
              <a:t>protez</a:t>
            </a:r>
            <a:r>
              <a:rPr lang="ru-RU" dirty="0"/>
              <a:t> </a:t>
            </a:r>
            <a:r>
              <a:rPr lang="ru-RU" dirty="0" err="1"/>
              <a:t>hökmünde</a:t>
            </a:r>
            <a:r>
              <a:rPr lang="ru-RU" dirty="0"/>
              <a:t> </a:t>
            </a:r>
            <a:r>
              <a:rPr lang="ru-RU" dirty="0" err="1"/>
              <a:t>ulanypdyr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1777" y="6151713"/>
            <a:ext cx="2330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k-TM" dirty="0"/>
              <a:t>Mi</a:t>
            </a:r>
            <a:r>
              <a:rPr lang="en-US" dirty="0"/>
              <a:t>c</a:t>
            </a:r>
            <a:r>
              <a:rPr lang="tk-TM" dirty="0"/>
              <a:t>hael DeBakey</a:t>
            </a:r>
            <a:endParaRPr lang="en-US" dirty="0"/>
          </a:p>
          <a:p>
            <a:r>
              <a:rPr lang="tk-TM" dirty="0"/>
              <a:t>Kardiowaskulýar hirurg</a:t>
            </a:r>
            <a:endParaRPr lang="en-US" dirty="0"/>
          </a:p>
        </p:txBody>
      </p:sp>
      <p:sp>
        <p:nvSpPr>
          <p:cNvPr id="6" name="AutoShape 4" descr="https://upload.wikimedia.org/wikipedia/commons/thumb/4/41/Michael_DeBakey.jpg/190px-Michael_DeBake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 descr="C:\Users\Damar Kafedra\Desktop\190px-Michael_DeBak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27" y="2146491"/>
            <a:ext cx="2484361" cy="392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документ 8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Taryhy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0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8305" y="1341089"/>
            <a:ext cx="7797800" cy="4818412"/>
          </a:xfrm>
        </p:spPr>
        <p:txBody>
          <a:bodyPr/>
          <a:lstStyle/>
          <a:p>
            <a:r>
              <a:rPr lang="ru-RU" dirty="0"/>
              <a:t>1955 ý </a:t>
            </a:r>
            <a:r>
              <a:rPr lang="ru-RU" dirty="0" err="1"/>
              <a:t>N.E.Meşalkin</a:t>
            </a:r>
            <a:r>
              <a:rPr lang="ru-RU" dirty="0"/>
              <a:t> </a:t>
            </a:r>
            <a:r>
              <a:rPr lang="ru-RU" dirty="0" err="1"/>
              <a:t>aortanyň</a:t>
            </a:r>
            <a:r>
              <a:rPr lang="ru-RU" dirty="0"/>
              <a:t> </a:t>
            </a:r>
            <a:r>
              <a:rPr lang="ru-RU" dirty="0" err="1"/>
              <a:t>koarktasiýasynda</a:t>
            </a:r>
            <a:r>
              <a:rPr lang="ru-RU" dirty="0"/>
              <a:t> </a:t>
            </a:r>
            <a:r>
              <a:rPr lang="ru-RU" dirty="0" err="1"/>
              <a:t>protezirleme</a:t>
            </a:r>
            <a:r>
              <a:rPr lang="ru-RU" dirty="0"/>
              <a:t> </a:t>
            </a:r>
            <a:r>
              <a:rPr lang="ru-RU" dirty="0" err="1"/>
              <a:t>operasiýasy</a:t>
            </a:r>
            <a:r>
              <a:rPr lang="ru-RU" dirty="0"/>
              <a:t> </a:t>
            </a:r>
            <a:r>
              <a:rPr lang="ru-RU" dirty="0" err="1"/>
              <a:t>ýerine</a:t>
            </a:r>
            <a:r>
              <a:rPr lang="ru-RU" dirty="0"/>
              <a:t> </a:t>
            </a:r>
            <a:r>
              <a:rPr lang="ru-RU" dirty="0" err="1"/>
              <a:t>ýetirildi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1957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A.N.Filatow</a:t>
            </a:r>
            <a:r>
              <a:rPr lang="ru-RU" dirty="0"/>
              <a:t> </a:t>
            </a:r>
            <a:r>
              <a:rPr lang="ru-RU" dirty="0" err="1"/>
              <a:t>birinji</a:t>
            </a:r>
            <a:r>
              <a:rPr lang="ru-RU" dirty="0"/>
              <a:t> </a:t>
            </a:r>
            <a:r>
              <a:rPr lang="ru-RU" dirty="0" err="1"/>
              <a:t>gezek</a:t>
            </a:r>
            <a:r>
              <a:rPr lang="ru-RU" dirty="0"/>
              <a:t> </a:t>
            </a:r>
            <a:r>
              <a:rPr lang="ru-RU" dirty="0" err="1"/>
              <a:t>but</a:t>
            </a:r>
            <a:r>
              <a:rPr lang="ru-RU" dirty="0"/>
              <a:t> </a:t>
            </a:r>
            <a:r>
              <a:rPr lang="ru-RU" dirty="0" err="1"/>
              <a:t>arteriýasyny</a:t>
            </a:r>
            <a:r>
              <a:rPr lang="ru-RU" dirty="0"/>
              <a:t>  </a:t>
            </a:r>
            <a:r>
              <a:rPr lang="ru-RU" dirty="0" err="1"/>
              <a:t>gomotransplantat</a:t>
            </a:r>
            <a:r>
              <a:rPr lang="ru-RU" dirty="0"/>
              <a:t> </a:t>
            </a:r>
            <a:r>
              <a:rPr lang="ru-RU" dirty="0" err="1"/>
              <a:t>bilen</a:t>
            </a:r>
            <a:r>
              <a:rPr lang="ru-RU" dirty="0"/>
              <a:t> </a:t>
            </a:r>
            <a:r>
              <a:rPr lang="ru-RU" dirty="0" err="1"/>
              <a:t>şuntirleme</a:t>
            </a:r>
            <a:r>
              <a:rPr lang="ru-RU" dirty="0"/>
              <a:t> (35 </a:t>
            </a:r>
            <a:r>
              <a:rPr lang="ru-RU" dirty="0" err="1"/>
              <a:t>sm</a:t>
            </a:r>
            <a:r>
              <a:rPr lang="ru-RU" dirty="0"/>
              <a:t> </a:t>
            </a:r>
            <a:r>
              <a:rPr lang="ru-RU" dirty="0" err="1"/>
              <a:t>uzynlygy</a:t>
            </a:r>
            <a:r>
              <a:rPr lang="ru-RU" dirty="0"/>
              <a:t>) </a:t>
            </a:r>
            <a:r>
              <a:rPr lang="ru-RU" dirty="0" err="1"/>
              <a:t>operasiýasyny</a:t>
            </a:r>
            <a:r>
              <a:rPr lang="ru-RU" dirty="0"/>
              <a:t> </a:t>
            </a:r>
            <a:r>
              <a:rPr lang="ru-RU" dirty="0" err="1"/>
              <a:t>geçirdi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1962 </a:t>
            </a:r>
            <a:r>
              <a:rPr lang="ru-RU" dirty="0" err="1"/>
              <a:t>ýylda</a:t>
            </a:r>
            <a:r>
              <a:rPr lang="ru-RU" dirty="0"/>
              <a:t> </a:t>
            </a:r>
            <a:r>
              <a:rPr lang="ru-RU" dirty="0" err="1"/>
              <a:t>T.J.Fogarty</a:t>
            </a:r>
            <a:r>
              <a:rPr lang="ru-RU" dirty="0"/>
              <a:t> </a:t>
            </a:r>
            <a:r>
              <a:rPr lang="ru-RU" dirty="0" err="1"/>
              <a:t>ujy</a:t>
            </a:r>
            <a:r>
              <a:rPr lang="ru-RU" dirty="0"/>
              <a:t> </a:t>
            </a:r>
            <a:r>
              <a:rPr lang="ru-RU" dirty="0" err="1"/>
              <a:t>ballonly</a:t>
            </a:r>
            <a:r>
              <a:rPr lang="ru-RU" dirty="0"/>
              <a:t> </a:t>
            </a:r>
            <a:r>
              <a:rPr lang="ru-RU" dirty="0" err="1"/>
              <a:t>kateteriň</a:t>
            </a:r>
            <a:r>
              <a:rPr lang="ru-RU" dirty="0"/>
              <a:t> </a:t>
            </a:r>
            <a:r>
              <a:rPr lang="ru-RU" dirty="0" err="1"/>
              <a:t>kömegi</a:t>
            </a:r>
            <a:r>
              <a:rPr lang="ru-RU" dirty="0"/>
              <a:t> </a:t>
            </a:r>
            <a:r>
              <a:rPr lang="ru-RU" dirty="0" err="1"/>
              <a:t>bilen</a:t>
            </a:r>
            <a:r>
              <a:rPr lang="ru-RU" dirty="0"/>
              <a:t> </a:t>
            </a:r>
            <a:r>
              <a:rPr lang="ru-RU" dirty="0" err="1"/>
              <a:t>embolektomiýa</a:t>
            </a:r>
            <a:r>
              <a:rPr lang="ru-RU" dirty="0"/>
              <a:t> </a:t>
            </a:r>
            <a:r>
              <a:rPr lang="ru-RU" dirty="0" err="1"/>
              <a:t>amala</a:t>
            </a:r>
            <a:r>
              <a:rPr lang="ru-RU" dirty="0"/>
              <a:t> </a:t>
            </a:r>
            <a:r>
              <a:rPr lang="ru-RU" dirty="0" err="1"/>
              <a:t>aşyrdy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122" name="Picture 2" descr="C:\Users\Damar Kafedra\Desktop\Fogarty_photo_460x3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9" r="18514"/>
          <a:stretch/>
        </p:blipFill>
        <p:spPr bwMode="auto">
          <a:xfrm>
            <a:off x="79584" y="2336800"/>
            <a:ext cx="254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Taryhy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9989" y="6375400"/>
            <a:ext cx="1719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k-TM" dirty="0"/>
              <a:t>Tomas J. Fogarty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03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документ 4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Anyklaýyş usullary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755900" y="1600662"/>
          <a:ext cx="9020667" cy="4914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0" y="3845232"/>
            <a:ext cx="4220869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Obýektiw barlaglar</a:t>
            </a:r>
          </a:p>
        </p:txBody>
      </p:sp>
    </p:spTree>
    <p:extLst>
      <p:ext uri="{BB962C8B-B14F-4D97-AF65-F5344CB8AC3E}">
        <p14:creationId xmlns:p14="http://schemas.microsoft.com/office/powerpoint/2010/main" val="104958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/>
        </p:nvGraphicFramePr>
        <p:xfrm>
          <a:off x="4595812" y="4597400"/>
          <a:ext cx="3430588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Картинка" r:id="rId3" imgW="10080381" imgH="5624108" progId="StaticMetafile">
                  <p:embed/>
                </p:oleObj>
              </mc:Choice>
              <mc:Fallback>
                <p:oleObj name="Картинка" r:id="rId3" imgW="10080381" imgH="5624108" progId="StaticMetafile">
                  <p:embed/>
                  <p:pic>
                    <p:nvPicPr>
                      <p:cNvPr id="5" name="Объект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5812" y="4597400"/>
                        <a:ext cx="3430588" cy="21050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/>
          </p:cNvGraphicFramePr>
          <p:nvPr/>
        </p:nvGraphicFramePr>
        <p:xfrm>
          <a:off x="8293100" y="3505200"/>
          <a:ext cx="3586163" cy="297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Картинка" r:id="rId5" imgW="19042581" imgH="12663317" progId="StaticMetafile">
                  <p:embed/>
                </p:oleObj>
              </mc:Choice>
              <mc:Fallback>
                <p:oleObj name="Картинка" r:id="rId5" imgW="19042581" imgH="12663317" progId="StaticMetafile">
                  <p:embed/>
                  <p:pic>
                    <p:nvPicPr>
                      <p:cNvPr id="7" name="Объект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100" y="3505200"/>
                        <a:ext cx="3586163" cy="29749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/>
          </p:cNvGraphicFramePr>
          <p:nvPr/>
        </p:nvGraphicFramePr>
        <p:xfrm>
          <a:off x="7556500" y="203880"/>
          <a:ext cx="4411663" cy="31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Картинка" r:id="rId7" imgW="3137048" imgH="1450619" progId="StaticMetafile">
                  <p:embed/>
                </p:oleObj>
              </mc:Choice>
              <mc:Fallback>
                <p:oleObj name="Картинка" r:id="rId7" imgW="3137048" imgH="1450619" progId="StaticMetafile">
                  <p:embed/>
                  <p:pic>
                    <p:nvPicPr>
                      <p:cNvPr id="8" name="Объект 7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0" y="203880"/>
                        <a:ext cx="4411663" cy="317432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/>
          </p:cNvGraphicFramePr>
          <p:nvPr/>
        </p:nvGraphicFramePr>
        <p:xfrm>
          <a:off x="155785" y="4419600"/>
          <a:ext cx="4086016" cy="233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Картинка" r:id="rId9" imgW="10080381" imgH="5662173" progId="StaticMetafile">
                  <p:embed/>
                </p:oleObj>
              </mc:Choice>
              <mc:Fallback>
                <p:oleObj name="Картинка" r:id="rId9" imgW="10080381" imgH="5662173" progId="StaticMetafile">
                  <p:embed/>
                  <p:pic>
                    <p:nvPicPr>
                      <p:cNvPr id="11" name="Объект 10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85" y="4419600"/>
                        <a:ext cx="4086016" cy="2336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/>
          </p:cNvGraphicFramePr>
          <p:nvPr/>
        </p:nvGraphicFramePr>
        <p:xfrm>
          <a:off x="253936" y="2275096"/>
          <a:ext cx="281305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Картинка" r:id="rId11" imgW="6318795" imgH="3500132" progId="StaticMetafile">
                  <p:embed/>
                </p:oleObj>
              </mc:Choice>
              <mc:Fallback>
                <p:oleObj name="Картинка" r:id="rId11" imgW="6318795" imgH="3500132" progId="StaticMetafile">
                  <p:embed/>
                  <p:pic>
                    <p:nvPicPr>
                      <p:cNvPr id="12" name="Объект 11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936" y="2275096"/>
                        <a:ext cx="2813050" cy="1943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/>
          </p:cNvGraphicFramePr>
          <p:nvPr/>
        </p:nvGraphicFramePr>
        <p:xfrm>
          <a:off x="3421063" y="2590800"/>
          <a:ext cx="3970337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Картинка" r:id="rId13" imgW="7610994" imgH="4238648" progId="StaticMetafile">
                  <p:embed/>
                </p:oleObj>
              </mc:Choice>
              <mc:Fallback>
                <p:oleObj name="Картинка" r:id="rId13" imgW="7610994" imgH="4238648" progId="StaticMetafile">
                  <p:embed/>
                  <p:pic>
                    <p:nvPicPr>
                      <p:cNvPr id="13" name="Объект 12"/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1063" y="2590800"/>
                        <a:ext cx="3970337" cy="1739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/>
          </p:cNvGraphicFramePr>
          <p:nvPr/>
        </p:nvGraphicFramePr>
        <p:xfrm>
          <a:off x="3784600" y="254680"/>
          <a:ext cx="3302000" cy="249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Изображение" r:id="rId15" imgW="7615019" imgH="5051797" progId="StaticMetafile">
                  <p:embed/>
                </p:oleObj>
              </mc:Choice>
              <mc:Fallback>
                <p:oleObj name="Изображение" r:id="rId15" imgW="7615019" imgH="5051797" progId="StaticMetafile">
                  <p:embed/>
                  <p:pic>
                    <p:nvPicPr>
                      <p:cNvPr id="14" name="Объект 13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254680"/>
                        <a:ext cx="3302000" cy="249169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857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Anyklaýyş usullary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12700" y="3492500"/>
            <a:ext cx="4220869" cy="116840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Funksional barlaglar</a:t>
            </a:r>
          </a:p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Inwaziw däl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305725" y="968107"/>
            <a:ext cx="2533475" cy="2708752"/>
            <a:chOff x="4888340" y="1201479"/>
            <a:chExt cx="2533475" cy="2708752"/>
          </a:xfrm>
        </p:grpSpPr>
        <p:pic>
          <p:nvPicPr>
            <p:cNvPr id="2050" name="Picture 2" descr="C:\Users\Damar Kafedra\Desktop\jcdr-8-187-g00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8340" y="1201479"/>
              <a:ext cx="2533475" cy="2049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913740" y="3263900"/>
              <a:ext cx="24690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k-TM" dirty="0"/>
                <a:t>Doppler ultrases barlagy</a:t>
              </a:r>
            </a:p>
            <a:p>
              <a:endParaRPr lang="ru-RU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4660900" y="3713163"/>
            <a:ext cx="6477000" cy="2738437"/>
            <a:chOff x="4660900" y="3535363"/>
            <a:chExt cx="6477000" cy="2738437"/>
          </a:xfrm>
        </p:grpSpPr>
        <p:pic>
          <p:nvPicPr>
            <p:cNvPr id="2051" name="Picture 3" descr="C:\Users\Damar Kafedra\Desktop\images_large_02_20_23338_01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0900" y="3535363"/>
              <a:ext cx="6477000" cy="2200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806729" y="5812135"/>
              <a:ext cx="21853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k-TM" sz="2400" dirty="0"/>
                <a:t>Ultrases barlagy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923660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Anyklaýyş usullary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12699" y="3492500"/>
            <a:ext cx="3848100" cy="116840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Funksional barlaglar</a:t>
            </a:r>
          </a:p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Inwaziw</a:t>
            </a:r>
          </a:p>
        </p:txBody>
      </p:sp>
      <p:pic>
        <p:nvPicPr>
          <p:cNvPr id="5122" name="Picture 2" descr="C:\Users\Damar Kafedra\Desktop\wena\КТ сосудов шеи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442" y="1389698"/>
            <a:ext cx="3434020" cy="322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amar Kafedra\Desktop\wena\vasa 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39" y="1389698"/>
            <a:ext cx="1871661" cy="322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07300" y="4869934"/>
            <a:ext cx="3535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k-TM" dirty="0"/>
              <a:t>Multispiral Kompýuter Tomografiýa </a:t>
            </a:r>
            <a:endParaRPr lang="ru-RU" dirty="0"/>
          </a:p>
        </p:txBody>
      </p:sp>
      <p:pic>
        <p:nvPicPr>
          <p:cNvPr id="5124" name="Picture 4" descr="C:\Users\Damar Kafedra\Desktop\wena\gnnayyxgdzo5vd192h7dem7r1wpseyy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813" y="1186498"/>
            <a:ext cx="2085975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10813" y="5239266"/>
            <a:ext cx="209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k-TM" dirty="0"/>
              <a:t>Angiografiýa barlagy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817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2815888" y="76880"/>
            <a:ext cx="9281540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314841C-C9B1-4AB4-8416-7F94908CE888}"/>
              </a:ext>
            </a:extLst>
          </p:cNvPr>
          <p:cNvSpPr txBox="1">
            <a:spLocks/>
          </p:cNvSpPr>
          <p:nvPr/>
        </p:nvSpPr>
        <p:spPr>
          <a:xfrm>
            <a:off x="4405292" y="1198274"/>
            <a:ext cx="4127730" cy="960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k-TM" sz="36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Meýilnama:</a:t>
            </a:r>
            <a:endParaRPr kumimoji="0" lang="ru-RU" sz="36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6485" y="2043398"/>
            <a:ext cx="4906537" cy="42374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3600" dirty="0">
                <a:solidFill>
                  <a:prstClr val="black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3600" dirty="0">
                <a:solidFill>
                  <a:prstClr val="black"/>
                </a:solidFill>
              </a:rPr>
              <a:t>ETIOLOGIÝASY</a:t>
            </a:r>
            <a:endParaRPr lang="en-US" sz="3600" dirty="0">
              <a:solidFill>
                <a:prstClr val="black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prstClr val="black"/>
                </a:solidFill>
              </a:rPr>
              <a:t>PATOGENEZ</a:t>
            </a:r>
            <a:r>
              <a:rPr lang="tk-TM" sz="3600" dirty="0">
                <a:solidFill>
                  <a:prstClr val="black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3600" dirty="0">
                <a:solidFill>
                  <a:prstClr val="black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3600" dirty="0">
                <a:solidFill>
                  <a:prstClr val="black"/>
                </a:solidFill>
              </a:rPr>
              <a:t>KLINIKASY</a:t>
            </a:r>
            <a:endParaRPr lang="ru-RU" sz="3600" dirty="0">
              <a:solidFill>
                <a:prstClr val="black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3600" dirty="0">
                <a:solidFill>
                  <a:prstClr val="black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3600" dirty="0">
                <a:solidFill>
                  <a:prstClr val="black"/>
                </a:solidFill>
              </a:rPr>
              <a:t>BEJERGISI</a:t>
            </a:r>
          </a:p>
        </p:txBody>
      </p:sp>
      <p:pic>
        <p:nvPicPr>
          <p:cNvPr id="14" name="Picture 2" descr="Digital illustration of vascular system.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3" y="2456906"/>
            <a:ext cx="3619500" cy="3410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2971865" y="3914146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8" name="Прямоугольник: скругленные углы 6">
            <a:extLst>
              <a:ext uri="{FF2B5EF4-FFF2-40B4-BE49-F238E27FC236}">
                <a16:creationId xmlns:a16="http://schemas.microsoft.com/office/drawing/2014/main" id="{5E467A66-C8BD-4B94-AED2-A9F8B32AE4A0}"/>
              </a:ext>
            </a:extLst>
          </p:cNvPr>
          <p:cNvSpPr/>
          <p:nvPr/>
        </p:nvSpPr>
        <p:spPr>
          <a:xfrm>
            <a:off x="4066540" y="-987318"/>
            <a:ext cx="7000875" cy="79841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/>
              <a:t>Beýanyň meseleleri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5010159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D140AA91-A1C2-4F3C-9127-2DBCF826D812}"/>
              </a:ext>
            </a:extLst>
          </p:cNvPr>
          <p:cNvSpPr/>
          <p:nvPr/>
        </p:nvSpPr>
        <p:spPr>
          <a:xfrm>
            <a:off x="3342640" y="543552"/>
            <a:ext cx="87622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2800" b="1" dirty="0" err="1">
                <a:solidFill>
                  <a:prstClr val="black"/>
                </a:solidFill>
              </a:rPr>
              <a:t>Angiodisplaziýa</a:t>
            </a:r>
            <a:r>
              <a:rPr lang="de-DE" sz="2800" b="1" dirty="0">
                <a:solidFill>
                  <a:prstClr val="black"/>
                </a:solidFill>
              </a:rPr>
              <a:t> </a:t>
            </a:r>
            <a:r>
              <a:rPr lang="de-DE" sz="2800" dirty="0">
                <a:solidFill>
                  <a:prstClr val="black"/>
                </a:solidFill>
              </a:rPr>
              <a:t>- </a:t>
            </a:r>
            <a:r>
              <a:rPr lang="de-DE" sz="2800" dirty="0" err="1">
                <a:solidFill>
                  <a:prstClr val="black"/>
                </a:solidFill>
              </a:rPr>
              <a:t>embriogenezde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gan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we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limfa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damarlaryň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ösüşiniň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bozulmagydyr</a:t>
            </a:r>
            <a:r>
              <a:rPr lang="de-DE" sz="2800" dirty="0">
                <a:solidFill>
                  <a:prstClr val="black"/>
                </a:solidFill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2857310" y="-802979"/>
            <a:ext cx="9281540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3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18" name="Picture 2" descr="Illustration of a woman with an arteriovenous malform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310" y="1810287"/>
            <a:ext cx="4025099" cy="4219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73190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38404" y="2121882"/>
            <a:ext cx="7223914" cy="341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tk-TM" sz="2300" dirty="0">
                <a:solidFill>
                  <a:prstClr val="black"/>
                </a:solidFill>
              </a:rPr>
              <a:t>Angiodisplaziýaly näsaglarda köplenç saklamak kyn bolan agyr gan akmalar ýüze çykýar. Bu gan akmalaryň 15% agyr gaýraüzülmelere getirýär. Näsaglaryň 3%  gan akmadan ölýär.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tk-TM" sz="2300" dirty="0">
                <a:solidFill>
                  <a:prstClr val="black"/>
                </a:solidFill>
              </a:rPr>
              <a:t>Ösýän angiodisplaziýalar töweregindäki organlary we dokumalry gysyp olaryň işine päsgelçilik döretýär.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tk-TM" sz="2300" dirty="0">
                <a:solidFill>
                  <a:prstClr val="black"/>
                </a:solidFill>
              </a:rPr>
              <a:t>“Steal” effektiniň ýüze çykmagy. Gan aýlanyşyň bozulýanlygy sebäpli beýni we oňurga ýiliginiň arterial gan üpjünçiliginiň peselmegi. </a:t>
            </a:r>
            <a:endParaRPr lang="ru-RU" sz="2300" dirty="0">
              <a:solidFill>
                <a:prstClr val="black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C4E27199-8D71-4481-9095-76302210CE6D}"/>
              </a:ext>
            </a:extLst>
          </p:cNvPr>
          <p:cNvSpPr/>
          <p:nvPr/>
        </p:nvSpPr>
        <p:spPr>
          <a:xfrm>
            <a:off x="4660546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Wajyplygy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Блок-схема: документ 8">
            <a:extLst>
              <a:ext uri="{FF2B5EF4-FFF2-40B4-BE49-F238E27FC236}">
                <a16:creationId xmlns:a16="http://schemas.microsoft.com/office/drawing/2014/main" id="{E5187897-784A-4DAD-BEDD-B818E59BC9C4}"/>
              </a:ext>
            </a:extLst>
          </p:cNvPr>
          <p:cNvSpPr/>
          <p:nvPr/>
        </p:nvSpPr>
        <p:spPr>
          <a:xfrm>
            <a:off x="4623601" y="-877452"/>
            <a:ext cx="5607209" cy="848032"/>
          </a:xfrm>
          <a:prstGeom prst="flowChartDocument">
            <a:avLst/>
          </a:prstGeom>
          <a:solidFill>
            <a:srgbClr val="D74A0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Epidemiologiýasy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15" name="Блок-схема: документ 14">
            <a:extLst>
              <a:ext uri="{FF2B5EF4-FFF2-40B4-BE49-F238E27FC236}">
                <a16:creationId xmlns:a16="http://schemas.microsoft.com/office/drawing/2014/main" id="{C4E27199-8D71-4481-9095-76302210CE6D}"/>
              </a:ext>
            </a:extLst>
          </p:cNvPr>
          <p:cNvSpPr/>
          <p:nvPr/>
        </p:nvSpPr>
        <p:spPr>
          <a:xfrm>
            <a:off x="4641496" y="-91440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Wajyplygy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46102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EB700414-5801-4AF7-8BC1-63A7801AD27B}"/>
              </a:ext>
            </a:extLst>
          </p:cNvPr>
          <p:cNvSpPr/>
          <p:nvPr/>
        </p:nvSpPr>
        <p:spPr>
          <a:xfrm>
            <a:off x="4623601" y="-914400"/>
            <a:ext cx="5607209" cy="848032"/>
          </a:xfrm>
          <a:prstGeom prst="flowChartDocumen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Wajyplygy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6B492BBC-86B5-42D0-A918-13DE06AFC8DC}"/>
              </a:ext>
            </a:extLst>
          </p:cNvPr>
          <p:cNvSpPr/>
          <p:nvPr/>
        </p:nvSpPr>
        <p:spPr>
          <a:xfrm>
            <a:off x="4623601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Epidemiologiýasy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Блок-схема: документ 8">
            <a:extLst>
              <a:ext uri="{FF2B5EF4-FFF2-40B4-BE49-F238E27FC236}">
                <a16:creationId xmlns:a16="http://schemas.microsoft.com/office/drawing/2014/main" id="{066A9E59-7A17-47F1-8793-05BFDFDBDA21}"/>
              </a:ext>
            </a:extLst>
          </p:cNvPr>
          <p:cNvSpPr/>
          <p:nvPr/>
        </p:nvSpPr>
        <p:spPr>
          <a:xfrm>
            <a:off x="4623600" y="-877451"/>
            <a:ext cx="5607209" cy="848032"/>
          </a:xfrm>
          <a:prstGeom prst="flowChartDocument">
            <a:avLst/>
          </a:prstGeom>
          <a:solidFill>
            <a:srgbClr val="FC7A18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Etiologiýasy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5194957" y="2057700"/>
            <a:ext cx="4464496" cy="9174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sz="2400" b="1" dirty="0"/>
              <a:t>Kesel dogabitdi bolup çagalaryň 0,3%-1,5% ýagdaýda duş gelýär.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tk-TM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509489"/>
              </p:ext>
            </p:extLst>
          </p:nvPr>
        </p:nvGraphicFramePr>
        <p:xfrm>
          <a:off x="5395205" y="3138377"/>
          <a:ext cx="4064000" cy="2565400"/>
        </p:xfrm>
        <a:graphic>
          <a:graphicData uri="http://schemas.openxmlformats.org/drawingml/2006/table">
            <a:tbl>
              <a:tblPr firstRow="1" bandRow="1"/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Görnüşi</a:t>
                      </a:r>
                      <a:r>
                        <a:rPr lang="tk-TM" baseline="0" dirty="0"/>
                        <a:t> 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Erkek : Aýal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Arterial we </a:t>
                      </a:r>
                    </a:p>
                    <a:p>
                      <a:pPr algn="ctr"/>
                      <a:r>
                        <a:rPr lang="tk-TM" dirty="0"/>
                        <a:t>arterio-wenoz malformasiýa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1 : 4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Wenoz malformasiýa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1 : 1,2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Limfatiki</a:t>
                      </a:r>
                      <a:r>
                        <a:rPr lang="tk-TM" baseline="0" dirty="0"/>
                        <a:t> malformasiýa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tk-TM" dirty="0"/>
                        <a:t>1 : 1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33044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документ 11">
            <a:extLst>
              <a:ext uri="{FF2B5EF4-FFF2-40B4-BE49-F238E27FC236}">
                <a16:creationId xmlns:a16="http://schemas.microsoft.com/office/drawing/2014/main" id="{6C7B3B77-56D6-4E61-AD29-324A368CA2C5}"/>
              </a:ext>
            </a:extLst>
          </p:cNvPr>
          <p:cNvSpPr/>
          <p:nvPr/>
        </p:nvSpPr>
        <p:spPr>
          <a:xfrm>
            <a:off x="4623600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Etiologiýasy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Блок-схема: документ 12">
            <a:extLst>
              <a:ext uri="{FF2B5EF4-FFF2-40B4-BE49-F238E27FC236}">
                <a16:creationId xmlns:a16="http://schemas.microsoft.com/office/drawing/2014/main" id="{A7A93DEF-1932-4DD8-8C4B-88D2A95BD4EB}"/>
              </a:ext>
            </a:extLst>
          </p:cNvPr>
          <p:cNvSpPr/>
          <p:nvPr/>
        </p:nvSpPr>
        <p:spPr>
          <a:xfrm>
            <a:off x="4623601" y="-895925"/>
            <a:ext cx="5607209" cy="848032"/>
          </a:xfrm>
          <a:prstGeom prst="flowChartDocument">
            <a:avLst/>
          </a:prstGeom>
          <a:solidFill>
            <a:srgbClr val="D74A0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Epidemiologiýasy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Блок-схема: документ 15">
            <a:extLst>
              <a:ext uri="{FF2B5EF4-FFF2-40B4-BE49-F238E27FC236}">
                <a16:creationId xmlns:a16="http://schemas.microsoft.com/office/drawing/2014/main" id="{4B674C3E-9F23-4E3A-B67E-FB89339517BC}"/>
              </a:ext>
            </a:extLst>
          </p:cNvPr>
          <p:cNvSpPr/>
          <p:nvPr/>
        </p:nvSpPr>
        <p:spPr>
          <a:xfrm>
            <a:off x="4623599" y="-895925"/>
            <a:ext cx="5607209" cy="848032"/>
          </a:xfrm>
          <a:prstGeom prst="flowChartDocumen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Patogenezi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ETIOLOGIÝASY</a:t>
            </a:r>
            <a:endParaRPr lang="en-US" sz="2000" b="1" dirty="0">
              <a:solidFill>
                <a:srgbClr val="FF000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95549" y="1193352"/>
            <a:ext cx="6572301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k-TM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Angiodisplaziýa embriogenezde ýüze çykan nogsanlyklar esasynda döreýär.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k-TM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Damarlaryň emele gelişi iki tapgyrda geçýär: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k-TM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Waskulogenez- embrion öýjüklerinden ilkinji damarlaryň emele gelmegi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k-TM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Angiogenez- ilkinji damarlaryň arteriýa we wena differensirlenmegi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k-TM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Ösüş bozulmalary irki angiogenezde (embriogeneziň 4-10 hepde) ýüze çykýar</a:t>
            </a:r>
          </a:p>
        </p:txBody>
      </p:sp>
      <p:pic>
        <p:nvPicPr>
          <p:cNvPr id="20" name="Picture 2" descr="vascular malform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308" y="1467410"/>
            <a:ext cx="2355046" cy="381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70253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id="{D53772CA-85FB-420A-8026-693BFAF74F72}"/>
              </a:ext>
            </a:extLst>
          </p:cNvPr>
          <p:cNvSpPr/>
          <p:nvPr/>
        </p:nvSpPr>
        <p:spPr>
          <a:xfrm>
            <a:off x="4623600" y="-886686"/>
            <a:ext cx="5607209" cy="848032"/>
          </a:xfrm>
          <a:prstGeom prst="flowChartDocument">
            <a:avLst/>
          </a:prstGeom>
          <a:solidFill>
            <a:srgbClr val="FC7A18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Etiologiýasy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323F316D-8100-4154-9C00-A9AB444BF383}"/>
              </a:ext>
            </a:extLst>
          </p:cNvPr>
          <p:cNvSpPr/>
          <p:nvPr/>
        </p:nvSpPr>
        <p:spPr>
          <a:xfrm>
            <a:off x="4623600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Patogenezi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3970DFFF-3F7C-45F0-94BB-06F1F2922788}"/>
              </a:ext>
            </a:extLst>
          </p:cNvPr>
          <p:cNvSpPr/>
          <p:nvPr/>
        </p:nvSpPr>
        <p:spPr>
          <a:xfrm>
            <a:off x="4623599" y="-886686"/>
            <a:ext cx="5607209" cy="848032"/>
          </a:xfrm>
          <a:prstGeom prst="flowChartDocument">
            <a:avLst/>
          </a:prstGeom>
          <a:solidFill>
            <a:srgbClr val="F7EE3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0000"/>
                </a:solidFill>
              </a:rPr>
              <a:t>PATOGENEZ</a:t>
            </a:r>
            <a:r>
              <a:rPr lang="tk-TM" sz="2000" b="1" dirty="0">
                <a:solidFill>
                  <a:srgbClr val="FF0000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2" name="VID_20240928_213842">
            <a:hlinkClick r:id="" action="ppaction://media"/>
            <a:extLst>
              <a:ext uri="{FF2B5EF4-FFF2-40B4-BE49-F238E27FC236}">
                <a16:creationId xmlns:a16="http://schemas.microsoft.com/office/drawing/2014/main" id="{DAE22163-2BC2-413C-ABDD-615943F02B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59135" y="1442554"/>
            <a:ext cx="8330103" cy="46856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id="{D53772CA-85FB-420A-8026-693BFAF74F72}"/>
              </a:ext>
            </a:extLst>
          </p:cNvPr>
          <p:cNvSpPr/>
          <p:nvPr/>
        </p:nvSpPr>
        <p:spPr>
          <a:xfrm>
            <a:off x="4623600" y="-886686"/>
            <a:ext cx="5607209" cy="848032"/>
          </a:xfrm>
          <a:prstGeom prst="flowChartDocument">
            <a:avLst/>
          </a:prstGeom>
          <a:solidFill>
            <a:srgbClr val="FC7A18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Etiologiýasy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323F316D-8100-4154-9C00-A9AB444BF383}"/>
              </a:ext>
            </a:extLst>
          </p:cNvPr>
          <p:cNvSpPr/>
          <p:nvPr/>
        </p:nvSpPr>
        <p:spPr>
          <a:xfrm>
            <a:off x="4623598" y="-114300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Patogenezi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3970DFFF-3F7C-45F0-94BB-06F1F2922788}"/>
              </a:ext>
            </a:extLst>
          </p:cNvPr>
          <p:cNvSpPr/>
          <p:nvPr/>
        </p:nvSpPr>
        <p:spPr>
          <a:xfrm>
            <a:off x="4623597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368691" y="2326132"/>
            <a:ext cx="5184760" cy="3674617"/>
            <a:chOff x="3168439" y="1324017"/>
            <a:chExt cx="5616625" cy="3431468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3168439" y="1324017"/>
              <a:ext cx="5616625" cy="3431468"/>
              <a:chOff x="3155410" y="1588554"/>
              <a:chExt cx="5616625" cy="3431468"/>
            </a:xfrm>
          </p:grpSpPr>
          <p:grpSp>
            <p:nvGrpSpPr>
              <p:cNvPr id="14" name="Группа 13"/>
              <p:cNvGrpSpPr/>
              <p:nvPr/>
            </p:nvGrpSpPr>
            <p:grpSpPr>
              <a:xfrm>
                <a:off x="3155411" y="1588554"/>
                <a:ext cx="5616624" cy="3431468"/>
                <a:chOff x="3155411" y="1588554"/>
                <a:chExt cx="5616624" cy="3431468"/>
              </a:xfrm>
            </p:grpSpPr>
            <p:grpSp>
              <p:nvGrpSpPr>
                <p:cNvPr id="16" name="Группа 15"/>
                <p:cNvGrpSpPr/>
                <p:nvPr/>
              </p:nvGrpSpPr>
              <p:grpSpPr>
                <a:xfrm>
                  <a:off x="3155411" y="1588554"/>
                  <a:ext cx="5616624" cy="2708192"/>
                  <a:chOff x="1403648" y="1762293"/>
                  <a:chExt cx="5616624" cy="3610923"/>
                </a:xfrm>
              </p:grpSpPr>
              <p:grpSp>
                <p:nvGrpSpPr>
                  <p:cNvPr id="19" name="Группа 18"/>
                  <p:cNvGrpSpPr/>
                  <p:nvPr/>
                </p:nvGrpSpPr>
                <p:grpSpPr>
                  <a:xfrm>
                    <a:off x="1403648" y="1762293"/>
                    <a:ext cx="5616624" cy="3610923"/>
                    <a:chOff x="-29830" y="1845034"/>
                    <a:chExt cx="6621715" cy="3816002"/>
                  </a:xfrm>
                </p:grpSpPr>
                <p:sp>
                  <p:nvSpPr>
                    <p:cNvPr id="24" name="Полилиния 23"/>
                    <p:cNvSpPr/>
                    <p:nvPr/>
                  </p:nvSpPr>
                  <p:spPr>
                    <a:xfrm rot="21600000">
                      <a:off x="359914" y="1845034"/>
                      <a:ext cx="6231970" cy="779490"/>
                    </a:xfrm>
                    <a:custGeom>
                      <a:avLst/>
                      <a:gdLst>
                        <a:gd name="connsiteX0" fmla="*/ 0 w 6231970"/>
                        <a:gd name="connsiteY0" fmla="*/ 0 h 779488"/>
                        <a:gd name="connsiteX1" fmla="*/ 5842226 w 6231970"/>
                        <a:gd name="connsiteY1" fmla="*/ 0 h 779488"/>
                        <a:gd name="connsiteX2" fmla="*/ 6231970 w 6231970"/>
                        <a:gd name="connsiteY2" fmla="*/ 389744 h 779488"/>
                        <a:gd name="connsiteX3" fmla="*/ 5842226 w 6231970"/>
                        <a:gd name="connsiteY3" fmla="*/ 779488 h 779488"/>
                        <a:gd name="connsiteX4" fmla="*/ 0 w 6231970"/>
                        <a:gd name="connsiteY4" fmla="*/ 779488 h 779488"/>
                        <a:gd name="connsiteX5" fmla="*/ 0 w 6231970"/>
                        <a:gd name="connsiteY5" fmla="*/ 0 h 779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231970" h="779488">
                          <a:moveTo>
                            <a:pt x="6231970" y="779487"/>
                          </a:moveTo>
                          <a:lnTo>
                            <a:pt x="389744" y="779487"/>
                          </a:lnTo>
                          <a:lnTo>
                            <a:pt x="0" y="389744"/>
                          </a:lnTo>
                          <a:lnTo>
                            <a:pt x="389744" y="1"/>
                          </a:lnTo>
                          <a:lnTo>
                            <a:pt x="6231970" y="1"/>
                          </a:lnTo>
                          <a:lnTo>
                            <a:pt x="6231970" y="779487"/>
                          </a:ln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538605" tIns="137161" rIns="256032" bIns="137161" numCol="1" spcCol="1270" anchor="ctr" anchorCtr="0">
                      <a:noAutofit/>
                    </a:bodyPr>
                    <a:lstStyle/>
                    <a:p>
                      <a:pPr lvl="0" algn="ctr" defTabSz="16002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tk-TM" sz="3600" kern="1200" dirty="0"/>
                        <a:t>Arterial görnüşi</a:t>
                      </a:r>
                      <a:endParaRPr lang="ru-RU" sz="3600" kern="1200" dirty="0"/>
                    </a:p>
                  </p:txBody>
                </p:sp>
                <p:sp>
                  <p:nvSpPr>
                    <p:cNvPr id="25" name="Овал 24"/>
                    <p:cNvSpPr/>
                    <p:nvPr/>
                  </p:nvSpPr>
                  <p:spPr>
                    <a:xfrm>
                      <a:off x="-29830" y="1845035"/>
                      <a:ext cx="779488" cy="779488"/>
                    </a:xfrm>
                    <a:prstGeom prst="ellipse">
                      <a:avLst/>
                    </a:prstGeom>
                    <a:ln w="19050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26" name="Полилиния 25"/>
                    <p:cNvSpPr/>
                    <p:nvPr/>
                  </p:nvSpPr>
                  <p:spPr>
                    <a:xfrm rot="21600000">
                      <a:off x="359914" y="2857206"/>
                      <a:ext cx="6231970" cy="779489"/>
                    </a:xfrm>
                    <a:custGeom>
                      <a:avLst/>
                      <a:gdLst>
                        <a:gd name="connsiteX0" fmla="*/ 0 w 6231970"/>
                        <a:gd name="connsiteY0" fmla="*/ 0 h 779488"/>
                        <a:gd name="connsiteX1" fmla="*/ 5842226 w 6231970"/>
                        <a:gd name="connsiteY1" fmla="*/ 0 h 779488"/>
                        <a:gd name="connsiteX2" fmla="*/ 6231970 w 6231970"/>
                        <a:gd name="connsiteY2" fmla="*/ 389744 h 779488"/>
                        <a:gd name="connsiteX3" fmla="*/ 5842226 w 6231970"/>
                        <a:gd name="connsiteY3" fmla="*/ 779488 h 779488"/>
                        <a:gd name="connsiteX4" fmla="*/ 0 w 6231970"/>
                        <a:gd name="connsiteY4" fmla="*/ 779488 h 779488"/>
                        <a:gd name="connsiteX5" fmla="*/ 0 w 6231970"/>
                        <a:gd name="connsiteY5" fmla="*/ 0 h 779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231970" h="779488">
                          <a:moveTo>
                            <a:pt x="6231970" y="779487"/>
                          </a:moveTo>
                          <a:lnTo>
                            <a:pt x="389744" y="779487"/>
                          </a:lnTo>
                          <a:lnTo>
                            <a:pt x="0" y="389744"/>
                          </a:lnTo>
                          <a:lnTo>
                            <a:pt x="389744" y="1"/>
                          </a:lnTo>
                          <a:lnTo>
                            <a:pt x="6231970" y="1"/>
                          </a:lnTo>
                          <a:lnTo>
                            <a:pt x="6231970" y="779487"/>
                          </a:ln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538605" tIns="137160" rIns="256032" bIns="137161" numCol="1" spcCol="1270" anchor="ctr" anchorCtr="0">
                      <a:noAutofit/>
                    </a:bodyPr>
                    <a:lstStyle/>
                    <a:p>
                      <a:pPr lvl="0" algn="ctr" defTabSz="16002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tk-TM" sz="3600" kern="1200" dirty="0"/>
                        <a:t>Wenoz görnüşi</a:t>
                      </a:r>
                      <a:endParaRPr lang="ru-RU" sz="3600" kern="1200" dirty="0"/>
                    </a:p>
                  </p:txBody>
                </p:sp>
                <p:sp>
                  <p:nvSpPr>
                    <p:cNvPr id="27" name="Овал 26"/>
                    <p:cNvSpPr/>
                    <p:nvPr/>
                  </p:nvSpPr>
                  <p:spPr>
                    <a:xfrm>
                      <a:off x="-29830" y="2857206"/>
                      <a:ext cx="779488" cy="779488"/>
                    </a:xfrm>
                    <a:prstGeom prst="ellipse">
                      <a:avLst/>
                    </a:prstGeom>
                    <a:ln w="19050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28" name="Полилиния 27"/>
                    <p:cNvSpPr/>
                    <p:nvPr/>
                  </p:nvSpPr>
                  <p:spPr>
                    <a:xfrm rot="21600000">
                      <a:off x="359914" y="3869376"/>
                      <a:ext cx="6231970" cy="779489"/>
                    </a:xfrm>
                    <a:custGeom>
                      <a:avLst/>
                      <a:gdLst>
                        <a:gd name="connsiteX0" fmla="*/ 0 w 6231970"/>
                        <a:gd name="connsiteY0" fmla="*/ 0 h 779488"/>
                        <a:gd name="connsiteX1" fmla="*/ 5842226 w 6231970"/>
                        <a:gd name="connsiteY1" fmla="*/ 0 h 779488"/>
                        <a:gd name="connsiteX2" fmla="*/ 6231970 w 6231970"/>
                        <a:gd name="connsiteY2" fmla="*/ 389744 h 779488"/>
                        <a:gd name="connsiteX3" fmla="*/ 5842226 w 6231970"/>
                        <a:gd name="connsiteY3" fmla="*/ 779488 h 779488"/>
                        <a:gd name="connsiteX4" fmla="*/ 0 w 6231970"/>
                        <a:gd name="connsiteY4" fmla="*/ 779488 h 779488"/>
                        <a:gd name="connsiteX5" fmla="*/ 0 w 6231970"/>
                        <a:gd name="connsiteY5" fmla="*/ 0 h 779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231970" h="779488">
                          <a:moveTo>
                            <a:pt x="6231970" y="779487"/>
                          </a:moveTo>
                          <a:lnTo>
                            <a:pt x="389744" y="779487"/>
                          </a:lnTo>
                          <a:lnTo>
                            <a:pt x="0" y="389744"/>
                          </a:lnTo>
                          <a:lnTo>
                            <a:pt x="389744" y="1"/>
                          </a:lnTo>
                          <a:lnTo>
                            <a:pt x="6231970" y="1"/>
                          </a:lnTo>
                          <a:lnTo>
                            <a:pt x="6231970" y="779487"/>
                          </a:ln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538605" tIns="137161" rIns="256032" bIns="137160" numCol="1" spcCol="1270" anchor="ctr" anchorCtr="0">
                      <a:noAutofit/>
                    </a:bodyPr>
                    <a:lstStyle/>
                    <a:p>
                      <a:pPr lvl="0" algn="ctr" defTabSz="16002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tk-TM" sz="3600" kern="1200" dirty="0"/>
                        <a:t>Arterio-wenoz gönüşi</a:t>
                      </a:r>
                      <a:endParaRPr lang="ru-RU" sz="3600" kern="1200" dirty="0"/>
                    </a:p>
                  </p:txBody>
                </p:sp>
                <p:sp>
                  <p:nvSpPr>
                    <p:cNvPr id="29" name="Овал 28"/>
                    <p:cNvSpPr/>
                    <p:nvPr/>
                  </p:nvSpPr>
                  <p:spPr>
                    <a:xfrm>
                      <a:off x="-29830" y="3869377"/>
                      <a:ext cx="779488" cy="779488"/>
                    </a:xfrm>
                    <a:prstGeom prst="ellipse">
                      <a:avLst/>
                    </a:prstGeom>
                    <a:ln w="19050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  <p:sp>
                  <p:nvSpPr>
                    <p:cNvPr id="30" name="Полилиния 29"/>
                    <p:cNvSpPr/>
                    <p:nvPr/>
                  </p:nvSpPr>
                  <p:spPr>
                    <a:xfrm rot="21600000">
                      <a:off x="359914" y="4881547"/>
                      <a:ext cx="6231971" cy="779489"/>
                    </a:xfrm>
                    <a:custGeom>
                      <a:avLst/>
                      <a:gdLst>
                        <a:gd name="connsiteX0" fmla="*/ 0 w 6231970"/>
                        <a:gd name="connsiteY0" fmla="*/ 0 h 779488"/>
                        <a:gd name="connsiteX1" fmla="*/ 5842226 w 6231970"/>
                        <a:gd name="connsiteY1" fmla="*/ 0 h 779488"/>
                        <a:gd name="connsiteX2" fmla="*/ 6231970 w 6231970"/>
                        <a:gd name="connsiteY2" fmla="*/ 389744 h 779488"/>
                        <a:gd name="connsiteX3" fmla="*/ 5842226 w 6231970"/>
                        <a:gd name="connsiteY3" fmla="*/ 779488 h 779488"/>
                        <a:gd name="connsiteX4" fmla="*/ 0 w 6231970"/>
                        <a:gd name="connsiteY4" fmla="*/ 779488 h 779488"/>
                        <a:gd name="connsiteX5" fmla="*/ 0 w 6231970"/>
                        <a:gd name="connsiteY5" fmla="*/ 0 h 7794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231970" h="779488">
                          <a:moveTo>
                            <a:pt x="6231970" y="779487"/>
                          </a:moveTo>
                          <a:lnTo>
                            <a:pt x="389744" y="779487"/>
                          </a:lnTo>
                          <a:lnTo>
                            <a:pt x="0" y="389744"/>
                          </a:lnTo>
                          <a:lnTo>
                            <a:pt x="389744" y="1"/>
                          </a:lnTo>
                          <a:lnTo>
                            <a:pt x="6231970" y="1"/>
                          </a:lnTo>
                          <a:lnTo>
                            <a:pt x="6231970" y="779487"/>
                          </a:lnTo>
                          <a:close/>
                        </a:path>
                      </a:pathLst>
                    </a:cu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538605" tIns="137161" rIns="256033" bIns="137160" numCol="1" spcCol="1270" anchor="ctr" anchorCtr="0">
                      <a:noAutofit/>
                    </a:bodyPr>
                    <a:lstStyle/>
                    <a:p>
                      <a:pPr lvl="0" algn="ctr" defTabSz="160020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de-DE" sz="3600" kern="1200" dirty="0" err="1"/>
                        <a:t>Limfatiki</a:t>
                      </a:r>
                      <a:r>
                        <a:rPr lang="de-DE" sz="3600" kern="1200" dirty="0"/>
                        <a:t> </a:t>
                      </a:r>
                      <a:r>
                        <a:rPr lang="de-DE" sz="3600" kern="1200" dirty="0" err="1"/>
                        <a:t>görnüşi</a:t>
                      </a:r>
                      <a:endParaRPr lang="ru-RU" sz="3600" kern="1200" dirty="0"/>
                    </a:p>
                  </p:txBody>
                </p:sp>
                <p:sp>
                  <p:nvSpPr>
                    <p:cNvPr id="31" name="Овал 30"/>
                    <p:cNvSpPr/>
                    <p:nvPr/>
                  </p:nvSpPr>
                  <p:spPr>
                    <a:xfrm>
                      <a:off x="-29830" y="4881548"/>
                      <a:ext cx="779488" cy="779488"/>
                    </a:xfrm>
                    <a:prstGeom prst="ellipse">
                      <a:avLst/>
                    </a:prstGeom>
                    <a:ln w="19050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tint val="50000"/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fontRef>
                  </p:style>
                </p:sp>
              </p:grpSp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1570542" y="1884870"/>
                    <a:ext cx="368491" cy="5748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tk-TM" sz="2400" b="1" dirty="0">
                        <a:solidFill>
                          <a:srgbClr val="002060"/>
                        </a:solidFill>
                      </a:rPr>
                      <a:t>1</a:t>
                    </a:r>
                    <a:endParaRPr lang="ru-RU" sz="24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583390" y="4758196"/>
                    <a:ext cx="368491" cy="5748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tk-TM" sz="2400" b="1" dirty="0">
                        <a:solidFill>
                          <a:srgbClr val="002060"/>
                        </a:solidFill>
                      </a:rPr>
                      <a:t>4</a:t>
                    </a:r>
                    <a:endParaRPr lang="ru-RU" sz="24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583390" y="3800420"/>
                    <a:ext cx="368491" cy="5748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tk-TM" sz="2400" b="1" dirty="0">
                        <a:solidFill>
                          <a:srgbClr val="002060"/>
                        </a:solidFill>
                      </a:rPr>
                      <a:t>3</a:t>
                    </a:r>
                    <a:endParaRPr lang="ru-RU" sz="24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1583390" y="2842646"/>
                    <a:ext cx="368491" cy="5748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tk-TM" sz="2400" b="1" dirty="0">
                        <a:solidFill>
                          <a:srgbClr val="002060"/>
                        </a:solidFill>
                      </a:rPr>
                      <a:t>2</a:t>
                    </a:r>
                    <a:endParaRPr lang="ru-RU" sz="24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p:sp>
              <p:nvSpPr>
                <p:cNvPr id="17" name="Полилиния 16"/>
                <p:cNvSpPr/>
                <p:nvPr/>
              </p:nvSpPr>
              <p:spPr>
                <a:xfrm>
                  <a:off x="3485996" y="4466823"/>
                  <a:ext cx="5286037" cy="553199"/>
                </a:xfrm>
                <a:custGeom>
                  <a:avLst/>
                  <a:gdLst>
                    <a:gd name="connsiteX0" fmla="*/ 0 w 6231970"/>
                    <a:gd name="connsiteY0" fmla="*/ 0 h 779488"/>
                    <a:gd name="connsiteX1" fmla="*/ 5842226 w 6231970"/>
                    <a:gd name="connsiteY1" fmla="*/ 0 h 779488"/>
                    <a:gd name="connsiteX2" fmla="*/ 6231970 w 6231970"/>
                    <a:gd name="connsiteY2" fmla="*/ 389744 h 779488"/>
                    <a:gd name="connsiteX3" fmla="*/ 5842226 w 6231970"/>
                    <a:gd name="connsiteY3" fmla="*/ 779488 h 779488"/>
                    <a:gd name="connsiteX4" fmla="*/ 0 w 6231970"/>
                    <a:gd name="connsiteY4" fmla="*/ 779488 h 779488"/>
                    <a:gd name="connsiteX5" fmla="*/ 0 w 6231970"/>
                    <a:gd name="connsiteY5" fmla="*/ 0 h 779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31970" h="779488">
                      <a:moveTo>
                        <a:pt x="6231970" y="779487"/>
                      </a:moveTo>
                      <a:lnTo>
                        <a:pt x="389744" y="779487"/>
                      </a:lnTo>
                      <a:lnTo>
                        <a:pt x="0" y="389744"/>
                      </a:lnTo>
                      <a:lnTo>
                        <a:pt x="389744" y="1"/>
                      </a:lnTo>
                      <a:lnTo>
                        <a:pt x="6231970" y="1"/>
                      </a:lnTo>
                      <a:lnTo>
                        <a:pt x="6231970" y="779487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38605" tIns="137161" rIns="256032" bIns="137161" numCol="1" spcCol="1270" anchor="ctr" anchorCtr="0">
                  <a:noAutofit/>
                </a:bodyPr>
                <a:lstStyle/>
                <a:p>
                  <a:pPr lvl="0" algn="ctr" defTabSz="1600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tk-TM" sz="3600" dirty="0"/>
                    <a:t>Garyşyk görnüşi</a:t>
                  </a:r>
                  <a:endParaRPr lang="ru-RU" sz="3600" kern="1200" dirty="0"/>
                </a:p>
              </p:txBody>
            </p:sp>
          </p:grpSp>
          <p:sp>
            <p:nvSpPr>
              <p:cNvPr id="15" name="Овал 14"/>
              <p:cNvSpPr/>
              <p:nvPr/>
            </p:nvSpPr>
            <p:spPr>
              <a:xfrm>
                <a:off x="3155410" y="4466824"/>
                <a:ext cx="661172" cy="553198"/>
              </a:xfrm>
              <a:prstGeom prst="ellips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348183" y="4294220"/>
              <a:ext cx="368491" cy="431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k-TM" sz="2400" b="1" dirty="0">
                  <a:solidFill>
                    <a:srgbClr val="002060"/>
                  </a:solidFill>
                </a:rPr>
                <a:t>5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3368691" y="656967"/>
            <a:ext cx="8148266" cy="85725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de-DE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W.N.Danyň</a:t>
            </a:r>
            <a:r>
              <a:rPr lang="de-DE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de-DE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klassifikasiýasy</a:t>
            </a:r>
            <a:r>
              <a:rPr lang="tk-TM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(</a:t>
            </a:r>
            <a:r>
              <a:rPr lang="de-DE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1989ý</a:t>
            </a:r>
            <a:r>
              <a:rPr lang="tk-TM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)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4" name="Picture 4" descr="malformation on l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11" y="2154600"/>
            <a:ext cx="3227796" cy="457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98102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3970DFFF-3F7C-45F0-94BB-06F1F2922788}"/>
              </a:ext>
            </a:extLst>
          </p:cNvPr>
          <p:cNvSpPr/>
          <p:nvPr/>
        </p:nvSpPr>
        <p:spPr>
          <a:xfrm>
            <a:off x="4623597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graphicFrame>
        <p:nvGraphicFramePr>
          <p:cNvPr id="3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201568"/>
              </p:ext>
            </p:extLst>
          </p:nvPr>
        </p:nvGraphicFramePr>
        <p:xfrm>
          <a:off x="4093743" y="1916814"/>
          <a:ext cx="6666921" cy="473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Заголовок 1"/>
          <p:cNvSpPr>
            <a:spLocks noGrp="1"/>
          </p:cNvSpPr>
          <p:nvPr>
            <p:ph type="title"/>
          </p:nvPr>
        </p:nvSpPr>
        <p:spPr>
          <a:xfrm>
            <a:off x="3689978" y="656967"/>
            <a:ext cx="7474446" cy="8572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k-TM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Görnüşi boýunça gabat geliş ýygylygy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8882182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3970DFFF-3F7C-45F0-94BB-06F1F2922788}"/>
              </a:ext>
            </a:extLst>
          </p:cNvPr>
          <p:cNvSpPr/>
          <p:nvPr/>
        </p:nvSpPr>
        <p:spPr>
          <a:xfrm>
            <a:off x="4623597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823382" y="876914"/>
            <a:ext cx="9155241" cy="857250"/>
          </a:xfrm>
        </p:spPr>
        <p:txBody>
          <a:bodyPr>
            <a:normAutofit fontScale="90000"/>
          </a:bodyPr>
          <a:lstStyle/>
          <a:p>
            <a:r>
              <a:rPr lang="tk-TM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rgbClr val="E60078"/>
                    </a:gs>
                    <a:gs pos="79000">
                      <a:srgbClr val="7030A0"/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 scaled="1"/>
                  <a:tileRect/>
                </a:gradFill>
              </a:rPr>
              <a:t>Arterio-wenoz malformasiýa</a:t>
            </a:r>
            <a:endParaRPr lang="ru-RU" b="1" dirty="0">
              <a:ln w="10541" cmpd="sng">
                <a:noFill/>
                <a:prstDash val="solid"/>
              </a:ln>
              <a:gradFill flip="none" rotWithShape="1"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rgbClr val="E60078"/>
                  </a:gs>
                  <a:gs pos="79000">
                    <a:srgbClr val="7030A0"/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 scaled="1"/>
                <a:tileRect/>
              </a:gradFill>
            </a:endParaRPr>
          </a:p>
        </p:txBody>
      </p:sp>
      <p:pic>
        <p:nvPicPr>
          <p:cNvPr id="16" name="Picture 2" descr="https://www.mdpi.com/children/children-11-00567/article_deploy/html/images/children-11-00567-g0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8"/>
          <a:stretch/>
        </p:blipFill>
        <p:spPr bwMode="auto">
          <a:xfrm>
            <a:off x="6775747" y="1619058"/>
            <a:ext cx="5447187" cy="495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www.mdpi.com/children/children-11-00567/article_deploy/html/images/children-11-00567-g0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19"/>
          <a:stretch/>
        </p:blipFill>
        <p:spPr bwMode="auto">
          <a:xfrm>
            <a:off x="2895549" y="4285674"/>
            <a:ext cx="4603818" cy="248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84817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3970DFFF-3F7C-45F0-94BB-06F1F2922788}"/>
              </a:ext>
            </a:extLst>
          </p:cNvPr>
          <p:cNvSpPr/>
          <p:nvPr/>
        </p:nvSpPr>
        <p:spPr>
          <a:xfrm>
            <a:off x="4623597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3137263" y="848032"/>
            <a:ext cx="8579875" cy="85725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k-TM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Wenoz malformasiýa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5" name="Picture 6" descr="Venous Malformations | Intermountain Ho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04"/>
          <a:stretch/>
        </p:blipFill>
        <p:spPr bwMode="auto">
          <a:xfrm>
            <a:off x="3457516" y="2014829"/>
            <a:ext cx="2788674" cy="30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Venous Malformations | Intermountain Ho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0" r="-1"/>
          <a:stretch/>
        </p:blipFill>
        <p:spPr bwMode="auto">
          <a:xfrm>
            <a:off x="6246190" y="1998029"/>
            <a:ext cx="2794362" cy="311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undefin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558" y="1973439"/>
            <a:ext cx="2494594" cy="305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214657" y="5138243"/>
            <a:ext cx="2340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k-TM" b="1" dirty="0"/>
              <a:t>MSKT</a:t>
            </a:r>
          </a:p>
          <a:p>
            <a:pPr algn="ctr"/>
            <a:r>
              <a:rPr lang="tk-TM" dirty="0"/>
              <a:t>Sag penjäň wenoz malformasiýasy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91094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документ 7">
            <a:extLst>
              <a:ext uri="{FF2B5EF4-FFF2-40B4-BE49-F238E27FC236}">
                <a16:creationId xmlns:a16="http://schemas.microsoft.com/office/drawing/2014/main" id="{3970DFFF-3F7C-45F0-94BB-06F1F2922788}"/>
              </a:ext>
            </a:extLst>
          </p:cNvPr>
          <p:cNvSpPr/>
          <p:nvPr/>
        </p:nvSpPr>
        <p:spPr>
          <a:xfrm>
            <a:off x="4623597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20" name="Picture 2" descr="Before Lymphatic Malformations New York 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27" y="1990874"/>
            <a:ext cx="4025120" cy="258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Illustration: Lymphatic Malforma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075493" y="2057700"/>
            <a:ext cx="2434458" cy="258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Illustration: Lymphatic Malforma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395651" y="1990874"/>
            <a:ext cx="2560476" cy="26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4516650" y="694143"/>
            <a:ext cx="5904656" cy="857250"/>
          </a:xfrm>
        </p:spPr>
        <p:txBody>
          <a:bodyPr>
            <a:normAutofit/>
          </a:bodyPr>
          <a:lstStyle/>
          <a:p>
            <a:r>
              <a:rPr lang="tk-TM" sz="4000" b="1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9000">
                      <a:schemeClr val="accent5">
                        <a:lumMod val="20000"/>
                        <a:lumOff val="80000"/>
                      </a:schemeClr>
                    </a:gs>
                    <a:gs pos="50000">
                      <a:schemeClr val="accent6">
                        <a:lumMod val="75000"/>
                      </a:schemeClr>
                    </a:gs>
                    <a:gs pos="7900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Limfatiki malformasiýa</a:t>
            </a:r>
            <a:endParaRPr lang="ru-RU" sz="4000" b="1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9000">
                    <a:schemeClr val="accent5">
                      <a:lumMod val="20000"/>
                      <a:lumOff val="80000"/>
                    </a:schemeClr>
                  </a:gs>
                  <a:gs pos="50000">
                    <a:schemeClr val="accent6">
                      <a:lumMod val="75000"/>
                    </a:schemeClr>
                  </a:gs>
                  <a:gs pos="79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6052582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документ 12">
            <a:extLst>
              <a:ext uri="{FF2B5EF4-FFF2-40B4-BE49-F238E27FC236}">
                <a16:creationId xmlns:a16="http://schemas.microsoft.com/office/drawing/2014/main" id="{85694946-99C7-4ED7-8B8D-4D0ED970AB22}"/>
              </a:ext>
            </a:extLst>
          </p:cNvPr>
          <p:cNvSpPr/>
          <p:nvPr/>
        </p:nvSpPr>
        <p:spPr>
          <a:xfrm>
            <a:off x="4623600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Kliniki alamatlary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Блок-схема: документ 13">
            <a:extLst>
              <a:ext uri="{FF2B5EF4-FFF2-40B4-BE49-F238E27FC236}">
                <a16:creationId xmlns:a16="http://schemas.microsoft.com/office/drawing/2014/main" id="{2FF8C0CC-5D0E-4568-AD82-F376BD2BB1AE}"/>
              </a:ext>
            </a:extLst>
          </p:cNvPr>
          <p:cNvSpPr/>
          <p:nvPr/>
        </p:nvSpPr>
        <p:spPr>
          <a:xfrm>
            <a:off x="4623600" y="-905021"/>
            <a:ext cx="5607209" cy="848032"/>
          </a:xfrm>
          <a:prstGeom prst="flowChartDocumen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5" name="Блок-схема: документ 14">
            <a:extLst>
              <a:ext uri="{FF2B5EF4-FFF2-40B4-BE49-F238E27FC236}">
                <a16:creationId xmlns:a16="http://schemas.microsoft.com/office/drawing/2014/main" id="{6BF13A2B-99C5-4216-969A-B9499B0089E7}"/>
              </a:ext>
            </a:extLst>
          </p:cNvPr>
          <p:cNvSpPr/>
          <p:nvPr/>
        </p:nvSpPr>
        <p:spPr>
          <a:xfrm>
            <a:off x="4623599" y="-922859"/>
            <a:ext cx="5607209" cy="848032"/>
          </a:xfrm>
          <a:prstGeom prst="flowChartDocument">
            <a:avLst/>
          </a:prstGeom>
          <a:solidFill>
            <a:srgbClr val="F7EE3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rgbClr val="FF0000"/>
                </a:solidFill>
              </a:rPr>
              <a:t>KLINIKASY</a:t>
            </a:r>
            <a:endParaRPr lang="ru-RU" sz="2000" dirty="0">
              <a:solidFill>
                <a:srgbClr val="FF000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133417" y="1085592"/>
            <a:ext cx="8587568" cy="857250"/>
          </a:xfrm>
        </p:spPr>
        <p:txBody>
          <a:bodyPr>
            <a:noAutofit/>
          </a:bodyPr>
          <a:lstStyle/>
          <a:p>
            <a:r>
              <a:rPr lang="tk-TM" sz="3200" dirty="0"/>
              <a:t>S</a:t>
            </a:r>
            <a:r>
              <a:rPr lang="en-US" sz="3200" dirty="0"/>
              <a:t>c</a:t>
            </a:r>
            <a:r>
              <a:rPr lang="tk-TM" sz="3200" dirty="0"/>
              <a:t>höbinger boýunça arterio-wenoz malformasiýanyň (AWM) ösüş derejeleri</a:t>
            </a:r>
            <a:endParaRPr lang="ru-RU" sz="32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240013"/>
              </p:ext>
            </p:extLst>
          </p:nvPr>
        </p:nvGraphicFramePr>
        <p:xfrm>
          <a:off x="3561606" y="1984630"/>
          <a:ext cx="8001744" cy="460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1570">
                <a:tc>
                  <a:txBody>
                    <a:bodyPr/>
                    <a:lstStyle/>
                    <a:p>
                      <a:pPr algn="ctr"/>
                      <a:r>
                        <a:rPr lang="tk-TM" sz="2400" b="1" dirty="0"/>
                        <a:t>DEREJESI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k-TM" sz="2400" b="1" dirty="0"/>
                        <a:t>ALAMATLARY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505">
                <a:tc>
                  <a:txBody>
                    <a:bodyPr/>
                    <a:lstStyle/>
                    <a:p>
                      <a:r>
                        <a:rPr lang="tk-TM" sz="2400" b="1" dirty="0"/>
                        <a:t>I dereje (durnuklylyk)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k-TM" sz="2400" b="1" dirty="0"/>
                        <a:t>AWM-ň üstündäki deri biraz gyzaran we ýyly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505">
                <a:tc>
                  <a:txBody>
                    <a:bodyPr/>
                    <a:lstStyle/>
                    <a:p>
                      <a:r>
                        <a:rPr lang="tk-TM" sz="2400" b="1" dirty="0"/>
                        <a:t>II dereje (ösüş)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k-TM" sz="2400" b="1" dirty="0"/>
                        <a:t>AWM ulalýar, pulsy duýup we/ýa-da eşidip bolýar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3938">
                <a:tc>
                  <a:txBody>
                    <a:bodyPr/>
                    <a:lstStyle/>
                    <a:p>
                      <a:r>
                        <a:rPr lang="tk-TM" sz="2400" b="1" dirty="0"/>
                        <a:t>III dereje (destruksiýa)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k-TM" sz="2400" b="1" dirty="0"/>
                        <a:t>AWM netijesinde agyry, gan akma, ýara-başlar emele gelýär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570">
                <a:tc>
                  <a:txBody>
                    <a:bodyPr/>
                    <a:lstStyle/>
                    <a:p>
                      <a:r>
                        <a:rPr lang="tk-TM" sz="2400" b="1" dirty="0"/>
                        <a:t>I</a:t>
                      </a:r>
                      <a:r>
                        <a:rPr lang="en-US" sz="2400" b="1" dirty="0"/>
                        <a:t>V </a:t>
                      </a:r>
                      <a:r>
                        <a:rPr lang="tk-TM" sz="2400" b="1" dirty="0"/>
                        <a:t>dereje (dekompensasiýa)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k-TM" sz="2400" b="1" dirty="0"/>
                        <a:t>Ýürek ýetmezçiligi döreýär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документ 12">
            <a:extLst>
              <a:ext uri="{FF2B5EF4-FFF2-40B4-BE49-F238E27FC236}">
                <a16:creationId xmlns:a16="http://schemas.microsoft.com/office/drawing/2014/main" id="{85694946-99C7-4ED7-8B8D-4D0ED970AB22}"/>
              </a:ext>
            </a:extLst>
          </p:cNvPr>
          <p:cNvSpPr/>
          <p:nvPr/>
        </p:nvSpPr>
        <p:spPr>
          <a:xfrm>
            <a:off x="4623600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Kliniki alamatlary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Блок-схема: документ 13">
            <a:extLst>
              <a:ext uri="{FF2B5EF4-FFF2-40B4-BE49-F238E27FC236}">
                <a16:creationId xmlns:a16="http://schemas.microsoft.com/office/drawing/2014/main" id="{2FF8C0CC-5D0E-4568-AD82-F376BD2BB1AE}"/>
              </a:ext>
            </a:extLst>
          </p:cNvPr>
          <p:cNvSpPr/>
          <p:nvPr/>
        </p:nvSpPr>
        <p:spPr>
          <a:xfrm>
            <a:off x="4623600" y="-905021"/>
            <a:ext cx="5607209" cy="848032"/>
          </a:xfrm>
          <a:prstGeom prst="flowChartDocumen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5" name="Блок-схема: документ 14">
            <a:extLst>
              <a:ext uri="{FF2B5EF4-FFF2-40B4-BE49-F238E27FC236}">
                <a16:creationId xmlns:a16="http://schemas.microsoft.com/office/drawing/2014/main" id="{6BF13A2B-99C5-4216-969A-B9499B0089E7}"/>
              </a:ext>
            </a:extLst>
          </p:cNvPr>
          <p:cNvSpPr/>
          <p:nvPr/>
        </p:nvSpPr>
        <p:spPr>
          <a:xfrm>
            <a:off x="4623599" y="-922859"/>
            <a:ext cx="5607209" cy="848032"/>
          </a:xfrm>
          <a:prstGeom prst="flowChartDocument">
            <a:avLst/>
          </a:prstGeom>
          <a:solidFill>
            <a:srgbClr val="F7EE3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KLINIKASY</a:t>
            </a:r>
            <a:endParaRPr lang="ru-RU" sz="2000" b="1" dirty="0">
              <a:solidFill>
                <a:srgbClr val="FF000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4299" y="867216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/>
              <a:t>Alamatlaryň</a:t>
            </a:r>
            <a:r>
              <a:rPr lang="de-DE" sz="4000" dirty="0"/>
              <a:t> </a:t>
            </a:r>
            <a:r>
              <a:rPr lang="tk-TM" sz="4000" dirty="0"/>
              <a:t>triadasy</a:t>
            </a:r>
            <a:r>
              <a:rPr lang="de-DE" sz="4000" dirty="0"/>
              <a:t>:</a:t>
            </a:r>
            <a:endParaRPr lang="de-DE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3067050" y="1807106"/>
            <a:ext cx="8667749" cy="156363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609585" lvl="0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k-TM" sz="3200" dirty="0"/>
              <a:t>1. </a:t>
            </a:r>
            <a:r>
              <a:rPr lang="de-DE" sz="3200" dirty="0" err="1"/>
              <a:t>Zeperlenen</a:t>
            </a:r>
            <a:r>
              <a:rPr lang="de-DE" sz="3200" dirty="0"/>
              <a:t> </a:t>
            </a:r>
            <a:r>
              <a:rPr lang="de-DE" sz="3200" dirty="0" err="1"/>
              <a:t>ahyrlaryň</a:t>
            </a:r>
            <a:r>
              <a:rPr lang="de-DE" sz="3200" dirty="0"/>
              <a:t> </a:t>
            </a:r>
            <a:r>
              <a:rPr lang="de-DE" sz="3200" dirty="0" err="1"/>
              <a:t>uzalmagy</a:t>
            </a:r>
            <a:r>
              <a:rPr lang="de-DE" sz="3200" dirty="0"/>
              <a:t> </a:t>
            </a:r>
            <a:r>
              <a:rPr lang="de-DE" sz="3200" dirty="0" err="1"/>
              <a:t>we</a:t>
            </a:r>
            <a:r>
              <a:rPr lang="de-DE" sz="3200" dirty="0"/>
              <a:t> </a:t>
            </a:r>
            <a:r>
              <a:rPr lang="de-DE" sz="3200" dirty="0" err="1"/>
              <a:t>ýognamagy</a:t>
            </a:r>
            <a:endParaRPr lang="de-DE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k-TM" sz="3200" dirty="0"/>
              <a:t>2. </a:t>
            </a:r>
            <a:r>
              <a:rPr lang="de-DE" sz="3200" dirty="0" err="1"/>
              <a:t>Wenalaryň</a:t>
            </a:r>
            <a:r>
              <a:rPr lang="de-DE" sz="3200" dirty="0"/>
              <a:t> </a:t>
            </a:r>
            <a:r>
              <a:rPr lang="de-DE" sz="3200" dirty="0" err="1"/>
              <a:t>atipiki</a:t>
            </a:r>
            <a:r>
              <a:rPr lang="de-DE" sz="3200" dirty="0"/>
              <a:t> </a:t>
            </a:r>
            <a:r>
              <a:rPr lang="de-DE" sz="3200" dirty="0" err="1"/>
              <a:t>ýaýraýyşly</a:t>
            </a:r>
            <a:r>
              <a:rPr lang="de-DE" sz="3200" dirty="0"/>
              <a:t> </a:t>
            </a:r>
            <a:r>
              <a:rPr lang="de-DE" sz="3200" dirty="0" err="1"/>
              <a:t>warikoz</a:t>
            </a:r>
            <a:r>
              <a:rPr lang="de-DE" sz="3200" dirty="0"/>
              <a:t> </a:t>
            </a:r>
            <a:r>
              <a:rPr lang="de-DE" sz="3200" dirty="0" err="1"/>
              <a:t>giňelmesi</a:t>
            </a:r>
            <a:endParaRPr lang="tk-TM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k-TM" sz="3200" dirty="0"/>
              <a:t>3. </a:t>
            </a:r>
            <a:r>
              <a:rPr lang="de-DE" sz="3200" dirty="0" err="1"/>
              <a:t>Deriniň</a:t>
            </a:r>
            <a:r>
              <a:rPr lang="de-DE" sz="3200" dirty="0"/>
              <a:t> </a:t>
            </a:r>
            <a:r>
              <a:rPr lang="de-DE" sz="3200" dirty="0" err="1"/>
              <a:t>pigment</a:t>
            </a:r>
            <a:r>
              <a:rPr lang="de-DE" sz="3200" dirty="0"/>
              <a:t> </a:t>
            </a:r>
            <a:r>
              <a:rPr lang="de-DE" sz="3200" dirty="0" err="1"/>
              <a:t>angiomatoz</a:t>
            </a:r>
            <a:r>
              <a:rPr lang="de-DE" sz="3200" dirty="0"/>
              <a:t> </a:t>
            </a:r>
            <a:r>
              <a:rPr lang="de-DE" sz="3200" dirty="0" err="1"/>
              <a:t>menekleri</a:t>
            </a:r>
            <a:r>
              <a:rPr lang="de-DE" sz="3200" dirty="0"/>
              <a:t>. </a:t>
            </a:r>
            <a:endParaRPr lang="ru-RU" sz="3200" dirty="0"/>
          </a:p>
        </p:txBody>
      </p:sp>
      <p:pic>
        <p:nvPicPr>
          <p:cNvPr id="18" name="Picture 2" descr="Extensive venous malformation on the left ha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99" y="3370744"/>
            <a:ext cx="4465242" cy="331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1948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документ 12">
            <a:extLst>
              <a:ext uri="{FF2B5EF4-FFF2-40B4-BE49-F238E27FC236}">
                <a16:creationId xmlns:a16="http://schemas.microsoft.com/office/drawing/2014/main" id="{85694946-99C7-4ED7-8B8D-4D0ED970AB22}"/>
              </a:ext>
            </a:extLst>
          </p:cNvPr>
          <p:cNvSpPr/>
          <p:nvPr/>
        </p:nvSpPr>
        <p:spPr>
          <a:xfrm>
            <a:off x="4623600" y="0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Kliniki alamatlary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Блок-схема: документ 13">
            <a:extLst>
              <a:ext uri="{FF2B5EF4-FFF2-40B4-BE49-F238E27FC236}">
                <a16:creationId xmlns:a16="http://schemas.microsoft.com/office/drawing/2014/main" id="{2FF8C0CC-5D0E-4568-AD82-F376BD2BB1AE}"/>
              </a:ext>
            </a:extLst>
          </p:cNvPr>
          <p:cNvSpPr/>
          <p:nvPr/>
        </p:nvSpPr>
        <p:spPr>
          <a:xfrm>
            <a:off x="4623600" y="-905021"/>
            <a:ext cx="5607209" cy="848032"/>
          </a:xfrm>
          <a:prstGeom prst="flowChartDocumen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5" name="Блок-схема: документ 14">
            <a:extLst>
              <a:ext uri="{FF2B5EF4-FFF2-40B4-BE49-F238E27FC236}">
                <a16:creationId xmlns:a16="http://schemas.microsoft.com/office/drawing/2014/main" id="{6BF13A2B-99C5-4216-969A-B9499B0089E7}"/>
              </a:ext>
            </a:extLst>
          </p:cNvPr>
          <p:cNvSpPr/>
          <p:nvPr/>
        </p:nvSpPr>
        <p:spPr>
          <a:xfrm>
            <a:off x="4623599" y="-922859"/>
            <a:ext cx="5607209" cy="848032"/>
          </a:xfrm>
          <a:prstGeom prst="flowChartDocument">
            <a:avLst/>
          </a:prstGeom>
          <a:solidFill>
            <a:srgbClr val="F7EE3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Klassifikasiýa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KLINIKASY</a:t>
            </a:r>
            <a:endParaRPr lang="ru-RU" sz="2000" b="1" dirty="0">
              <a:solidFill>
                <a:srgbClr val="FF000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409950" y="848032"/>
            <a:ext cx="8257300" cy="418926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marL="609585" lvl="0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0639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195" indent="0">
              <a:buNone/>
            </a:pPr>
            <a:r>
              <a:rPr lang="tk-TM" sz="2800" b="1" dirty="0"/>
              <a:t>	Şturge-Weber sindromy (ŞWS) - </a:t>
            </a:r>
            <a:r>
              <a:rPr lang="tk-TM" sz="2800" dirty="0"/>
              <a:t>başgaça ensefalotrigeminal angiomatoz- angiomaly neýro-dermal kesel. Köplenç kelleçanak içki we göz içi damar anomaliýalar bilen bile gelýär.</a:t>
            </a:r>
            <a:r>
              <a:rPr lang="ru-RU" sz="2800" dirty="0"/>
              <a:t> </a:t>
            </a:r>
            <a:r>
              <a:rPr lang="ru-RU" sz="2800" dirty="0" err="1"/>
              <a:t>Epileptiki</a:t>
            </a:r>
            <a:r>
              <a:rPr lang="ru-RU" sz="2800" dirty="0"/>
              <a:t> </a:t>
            </a:r>
            <a:r>
              <a:rPr lang="ru-RU" sz="2800" dirty="0" err="1"/>
              <a:t>tutgaý</a:t>
            </a:r>
            <a:r>
              <a:rPr lang="ru-RU" sz="2800" dirty="0"/>
              <a:t>,</a:t>
            </a:r>
            <a:r>
              <a:rPr lang="en-US" sz="2800" dirty="0"/>
              <a:t> </a:t>
            </a:r>
            <a:r>
              <a:rPr lang="ru-RU" sz="2800" dirty="0" err="1"/>
              <a:t>akyl</a:t>
            </a:r>
            <a:r>
              <a:rPr lang="ru-RU" sz="2800" dirty="0"/>
              <a:t> </a:t>
            </a:r>
            <a:r>
              <a:rPr lang="tk-TM" sz="2800" dirty="0"/>
              <a:t>taýdan yzagalaklyk</a:t>
            </a:r>
            <a:r>
              <a:rPr lang="ru-RU" sz="2800" dirty="0"/>
              <a:t>, </a:t>
            </a:r>
            <a:r>
              <a:rPr lang="ru-RU" sz="2800" dirty="0" err="1"/>
              <a:t>gemiparez</a:t>
            </a:r>
            <a:r>
              <a:rPr lang="ru-RU" sz="2800" dirty="0"/>
              <a:t>, </a:t>
            </a:r>
            <a:r>
              <a:rPr lang="ru-RU" sz="2800" dirty="0" err="1"/>
              <a:t>gemitip</a:t>
            </a:r>
            <a:r>
              <a:rPr lang="ru-RU" sz="2800" dirty="0"/>
              <a:t> </a:t>
            </a:r>
            <a:r>
              <a:rPr lang="ru-RU" sz="2800" dirty="0" err="1"/>
              <a:t>gipoesteziýa</a:t>
            </a:r>
            <a:r>
              <a:rPr lang="ru-RU" sz="2800" dirty="0"/>
              <a:t>, </a:t>
            </a:r>
            <a:r>
              <a:rPr lang="ru-RU" sz="2800" dirty="0" err="1"/>
              <a:t>gemianopsiýa</a:t>
            </a:r>
            <a:r>
              <a:rPr lang="ru-RU" sz="2800" dirty="0"/>
              <a:t> </a:t>
            </a:r>
            <a:r>
              <a:rPr lang="ru-RU" sz="2800" dirty="0" err="1"/>
              <a:t>hem-de</a:t>
            </a:r>
            <a:r>
              <a:rPr lang="ru-RU" sz="2800" dirty="0"/>
              <a:t> t</a:t>
            </a:r>
            <a:r>
              <a:rPr lang="tk-TM" sz="2800" dirty="0"/>
              <a:t>rigeminal nerwiň ugrunda </a:t>
            </a:r>
            <a:r>
              <a:rPr lang="en-US" sz="2800" dirty="0"/>
              <a:t>“Port-Wine” </a:t>
            </a:r>
            <a:r>
              <a:rPr lang="tk-TM" sz="2800" dirty="0"/>
              <a:t>newuslary </a:t>
            </a:r>
            <a:r>
              <a:rPr lang="ru-RU" sz="2800" dirty="0" err="1"/>
              <a:t>bilen</a:t>
            </a:r>
            <a:r>
              <a:rPr lang="ru-RU" sz="2800" dirty="0"/>
              <a:t> </a:t>
            </a:r>
            <a:r>
              <a:rPr lang="ru-RU" sz="2800" dirty="0" err="1"/>
              <a:t>häsiýetlenýär</a:t>
            </a:r>
            <a:r>
              <a:rPr lang="ru-RU" sz="2800" dirty="0"/>
              <a:t>.</a:t>
            </a:r>
          </a:p>
          <a:p>
            <a:pPr marL="0" indent="0">
              <a:buNone/>
            </a:pPr>
            <a:endParaRPr lang="tk-TM" sz="2800" dirty="0"/>
          </a:p>
          <a:p>
            <a:pPr marL="0" indent="0">
              <a:buNone/>
            </a:pPr>
            <a:endParaRPr lang="tk-TM" sz="2800" dirty="0"/>
          </a:p>
          <a:p>
            <a:pPr marL="203195" indent="0">
              <a:buNone/>
            </a:pPr>
            <a:endParaRPr lang="tk-TM" sz="2800" dirty="0"/>
          </a:p>
        </p:txBody>
      </p:sp>
      <p:pic>
        <p:nvPicPr>
          <p:cNvPr id="19" name="Picture 2" descr="Researchers uncover new treatment to reduce s | EurekAlert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204" y="3749259"/>
            <a:ext cx="2175007" cy="286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SturgeWe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986" y="3696664"/>
            <a:ext cx="2381250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50918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документ 9">
            <a:extLst>
              <a:ext uri="{FF2B5EF4-FFF2-40B4-BE49-F238E27FC236}">
                <a16:creationId xmlns:a16="http://schemas.microsoft.com/office/drawing/2014/main" id="{AC80CEE0-7108-44E6-A25F-C4224157A587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2060"/>
              </a:gs>
              <a:gs pos="50000">
                <a:schemeClr val="accent5">
                  <a:lumMod val="5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1" name="Блок-схема: документ 10">
            <a:extLst>
              <a:ext uri="{FF2B5EF4-FFF2-40B4-BE49-F238E27FC236}">
                <a16:creationId xmlns:a16="http://schemas.microsoft.com/office/drawing/2014/main" id="{E7C39B13-E8B9-4CBE-B113-45BE25FC0A4F}"/>
              </a:ext>
            </a:extLst>
          </p:cNvPr>
          <p:cNvSpPr/>
          <p:nvPr/>
        </p:nvSpPr>
        <p:spPr>
          <a:xfrm>
            <a:off x="4623600" y="-914400"/>
            <a:ext cx="5607209" cy="848032"/>
          </a:xfrm>
          <a:prstGeom prst="flowChartDocument">
            <a:avLst/>
          </a:prstGeom>
          <a:solidFill>
            <a:srgbClr val="F7EE3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Kliniki alamatlary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9A4CC01-D0DF-4793-B86A-F101750B41E6}"/>
              </a:ext>
            </a:extLst>
          </p:cNvPr>
          <p:cNvSpPr txBox="1">
            <a:spLocks/>
          </p:cNvSpPr>
          <p:nvPr/>
        </p:nvSpPr>
        <p:spPr>
          <a:xfrm>
            <a:off x="3314700" y="1428750"/>
            <a:ext cx="8496300" cy="1895524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k-TM" sz="24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Esasy üns bermeli: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tk-TM" sz="24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Angiodisplaziýany gemangiomadan tapawutlandyrmaly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tk-TM" sz="24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Angiodisplaziýanyň görnüşini kesgitlemeli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tk-TM" sz="24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Anatomiki ýerleşýän ýerini  anyklamaly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tk-TM" sz="2400" b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Gemodinamikada ýüze çykarýan üýtgeşmelerini kesgitlemeli</a:t>
            </a:r>
            <a:endParaRPr lang="tk-TM" sz="2400" dirty="0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</p:spTree>
    <p:extLst>
      <p:ext uri="{BB962C8B-B14F-4D97-AF65-F5344CB8AC3E}">
        <p14:creationId xmlns:p14="http://schemas.microsoft.com/office/powerpoint/2010/main" val="1024513147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документ 9">
            <a:extLst>
              <a:ext uri="{FF2B5EF4-FFF2-40B4-BE49-F238E27FC236}">
                <a16:creationId xmlns:a16="http://schemas.microsoft.com/office/drawing/2014/main" id="{AC80CEE0-7108-44E6-A25F-C4224157A587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2060"/>
              </a:gs>
              <a:gs pos="50000">
                <a:schemeClr val="accent5">
                  <a:lumMod val="5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12" name="Picture 2" descr="https://www.jcdr.net/articles/images/4056/jcdr-8-187-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600" y="2057700"/>
            <a:ext cx="5598769" cy="452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283829" y="908093"/>
            <a:ext cx="8286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k-TM" sz="2400" b="1" dirty="0"/>
              <a:t>Transabdominal Ultrases Doppler barlagy.</a:t>
            </a:r>
          </a:p>
          <a:p>
            <a:pPr algn="ctr"/>
            <a:r>
              <a:rPr lang="tk-TM" sz="2400" dirty="0"/>
              <a:t>Ýatgydaky arterio-wenoz malformasiýa.</a:t>
            </a:r>
          </a:p>
          <a:p>
            <a:pPr algn="ctr"/>
            <a:r>
              <a:rPr lang="tk-TM" sz="2400" dirty="0"/>
              <a:t>Ak peýkamjyk bilen görkezilen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448110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документ 9">
            <a:extLst>
              <a:ext uri="{FF2B5EF4-FFF2-40B4-BE49-F238E27FC236}">
                <a16:creationId xmlns:a16="http://schemas.microsoft.com/office/drawing/2014/main" id="{AC80CEE0-7108-44E6-A25F-C4224157A587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2060"/>
              </a:gs>
              <a:gs pos="50000">
                <a:schemeClr val="accent5">
                  <a:lumMod val="5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11" name="Picture 2" descr="https://prod-images-static.radiopaedia.org/images/1365970/a5d2699619211f18bd6318bf95a558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96" y="1766270"/>
            <a:ext cx="4830816" cy="483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17229" y="845219"/>
            <a:ext cx="7219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Multispiral</a:t>
            </a:r>
            <a:r>
              <a:rPr lang="en-US" sz="2800" b="1" dirty="0"/>
              <a:t> KT</a:t>
            </a:r>
          </a:p>
          <a:p>
            <a:pPr algn="ctr"/>
            <a:r>
              <a:rPr lang="tk-TM" sz="2800" dirty="0"/>
              <a:t>Çep buduň posteriomedial böleginiň  AWM </a:t>
            </a:r>
          </a:p>
        </p:txBody>
      </p:sp>
    </p:spTree>
    <p:extLst>
      <p:ext uri="{BB962C8B-B14F-4D97-AF65-F5344CB8AC3E}">
        <p14:creationId xmlns:p14="http://schemas.microsoft.com/office/powerpoint/2010/main" val="166795284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документ 9">
            <a:extLst>
              <a:ext uri="{FF2B5EF4-FFF2-40B4-BE49-F238E27FC236}">
                <a16:creationId xmlns:a16="http://schemas.microsoft.com/office/drawing/2014/main" id="{AC80CEE0-7108-44E6-A25F-C4224157A587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2060"/>
              </a:gs>
              <a:gs pos="50000">
                <a:schemeClr val="accent5">
                  <a:lumMod val="5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12" name="Picture 2" descr="https://prod-images-static.radiopaedia.org/images/1887623/679dcd1ec28078030cbc2ba9bb0b3e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973" y="1922436"/>
            <a:ext cx="4802213" cy="480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97151" y="845219"/>
            <a:ext cx="41248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KT </a:t>
            </a:r>
            <a:r>
              <a:rPr lang="tk-TM" sz="3200" b="1" dirty="0"/>
              <a:t>angiografiýa.</a:t>
            </a:r>
          </a:p>
          <a:p>
            <a:pPr algn="ctr"/>
            <a:r>
              <a:rPr lang="tk-TM" sz="3200" dirty="0"/>
              <a:t> Injigiň köp şuntly AWM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38320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документ 9">
            <a:extLst>
              <a:ext uri="{FF2B5EF4-FFF2-40B4-BE49-F238E27FC236}">
                <a16:creationId xmlns:a16="http://schemas.microsoft.com/office/drawing/2014/main" id="{AC80CEE0-7108-44E6-A25F-C4224157A587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rgbClr val="002060"/>
              </a:gs>
              <a:gs pos="50000">
                <a:schemeClr val="accent5">
                  <a:lumMod val="5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BEJERGISI</a:t>
            </a:r>
          </a:p>
        </p:txBody>
      </p:sp>
      <p:pic>
        <p:nvPicPr>
          <p:cNvPr id="12" name="Picture 2" descr="https://prod-images-static.radiopaedia.org/images/1887623/679dcd1ec28078030cbc2ba9bb0b3e_big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973" y="1922436"/>
            <a:ext cx="4802213" cy="480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97151" y="845219"/>
            <a:ext cx="41248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KT </a:t>
            </a:r>
            <a:r>
              <a:rPr lang="tk-TM" sz="3200" b="1" dirty="0"/>
              <a:t>angiografiýa.</a:t>
            </a:r>
          </a:p>
          <a:p>
            <a:pPr algn="ctr"/>
            <a:r>
              <a:rPr lang="tk-TM" sz="3200" dirty="0"/>
              <a:t> Injigiň köp şuntly AWM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3613172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id="{ECFA02FC-577D-4C09-8D85-19791CED6248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Bejergisi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557D912C-8D76-412C-AFBF-ADD17E27D984}"/>
              </a:ext>
            </a:extLst>
          </p:cNvPr>
          <p:cNvSpPr/>
          <p:nvPr/>
        </p:nvSpPr>
        <p:spPr>
          <a:xfrm>
            <a:off x="4641888" y="-923309"/>
            <a:ext cx="5607209" cy="848032"/>
          </a:xfrm>
          <a:prstGeom prst="flowChartDocumen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BEJERGISI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41888" y="845219"/>
            <a:ext cx="7980462" cy="857250"/>
          </a:xfrm>
        </p:spPr>
        <p:txBody>
          <a:bodyPr>
            <a:noAutofit/>
          </a:bodyPr>
          <a:lstStyle/>
          <a:p>
            <a:r>
              <a:rPr lang="tk-TM" sz="3600" dirty="0"/>
              <a:t>Inwaziw hirurgiki operasiýa</a:t>
            </a:r>
            <a:endParaRPr lang="ru-RU" sz="3600" dirty="0"/>
          </a:p>
        </p:txBody>
      </p:sp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2823382" y="1638600"/>
            <a:ext cx="9368618" cy="34512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/>
              <a:t>   </a:t>
            </a:r>
            <a:r>
              <a:rPr lang="tk-TM" dirty="0"/>
              <a:t>Malformirlenen damarlaryň rezeksiýasy </a:t>
            </a:r>
          </a:p>
          <a:p>
            <a:pPr lvl="1"/>
            <a:r>
              <a:rPr lang="tk-TM" dirty="0"/>
              <a:t>Birnäçe damarlaryň özara baglanyşykly bolmagy</a:t>
            </a:r>
          </a:p>
          <a:p>
            <a:pPr lvl="1"/>
            <a:r>
              <a:rPr lang="tk-TM" dirty="0"/>
              <a:t>Damarlaryň töweregindäki dokumalara infiltrasiýasy</a:t>
            </a:r>
          </a:p>
          <a:p>
            <a:pPr lvl="1"/>
            <a:r>
              <a:rPr lang="tk-TM" dirty="0"/>
              <a:t>Köp gan ýitgisi we töweregindäki dokumalaryň trawmirlenmegi</a:t>
            </a:r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4090767" y="3163453"/>
            <a:ext cx="6538937" cy="2952328"/>
            <a:chOff x="3995936" y="-6474"/>
            <a:chExt cx="5751113" cy="2714626"/>
          </a:xfrm>
        </p:grpSpPr>
        <p:pic>
          <p:nvPicPr>
            <p:cNvPr id="18" name="Picture 2" descr="https://www.prof-loose.de/pic/upload/pic5b3c7c744cccb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-6474"/>
              <a:ext cx="1809750" cy="2714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https://www.prof-loose.de/pic/upload/pic5b3c7c7b8580d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299" y="-6474"/>
              <a:ext cx="1809750" cy="2714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https://www.prof-loose.de/pic/upload/pic5b3c7c6ca3234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9389" y="-6474"/>
              <a:ext cx="1809750" cy="2714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>
            <a:off x="3692147" y="5808187"/>
            <a:ext cx="2189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k-TM" dirty="0"/>
              <a:t>1. Sag çiginiň muskullaryň içine infiltrirläp ösýän WM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036264" y="5852528"/>
            <a:ext cx="2535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k-TM" dirty="0"/>
              <a:t>2. WM-ny infiltrirlenen muskullar bilen rezeksiýasy 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8572043" y="5934670"/>
            <a:ext cx="1857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k-TM" dirty="0"/>
              <a:t>3. Esasy wenanyň gan akymynyň dikeldilmegi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4061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id="{ECFA02FC-577D-4C09-8D85-19791CED6248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Bejergisi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557D912C-8D76-412C-AFBF-ADD17E27D984}"/>
              </a:ext>
            </a:extLst>
          </p:cNvPr>
          <p:cNvSpPr/>
          <p:nvPr/>
        </p:nvSpPr>
        <p:spPr>
          <a:xfrm>
            <a:off x="4641888" y="-923309"/>
            <a:ext cx="5607209" cy="848032"/>
          </a:xfrm>
          <a:prstGeom prst="flowChartDocumen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Angiodisplaziýa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BEJERGISI</a:t>
            </a:r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3468914" y="1004262"/>
            <a:ext cx="7910285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tk-TM" dirty="0"/>
              <a:t>Az inwaziw Skleroterapiýa/Embolizasiýa</a:t>
            </a:r>
            <a:endParaRPr lang="ru-RU" dirty="0"/>
          </a:p>
        </p:txBody>
      </p:sp>
      <p:sp>
        <p:nvSpPr>
          <p:cNvPr id="25" name="Объект 2"/>
          <p:cNvSpPr>
            <a:spLocks noGrp="1"/>
          </p:cNvSpPr>
          <p:nvPr>
            <p:ph idx="1"/>
          </p:nvPr>
        </p:nvSpPr>
        <p:spPr>
          <a:xfrm>
            <a:off x="2930720" y="2130800"/>
            <a:ext cx="9261280" cy="3394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k-TM" dirty="0"/>
              <a:t>   Bu usul malformirlenen damarlara himiki agentleri goýberip, damarlary trombirlemek we obliterirlemek bilen malformasiýany inaktiwirlemek.</a:t>
            </a:r>
            <a:endParaRPr lang="ru-RU" dirty="0"/>
          </a:p>
        </p:txBody>
      </p:sp>
      <p:pic>
        <p:nvPicPr>
          <p:cNvPr id="2" name="AWM onyx">
            <a:hlinkClick r:id="" action="ppaction://media"/>
            <a:extLst>
              <a:ext uri="{FF2B5EF4-FFF2-40B4-BE49-F238E27FC236}">
                <a16:creationId xmlns:a16="http://schemas.microsoft.com/office/drawing/2014/main" id="{CB9721B8-D087-43CC-A08F-1C6F27282C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07826" y="3406966"/>
            <a:ext cx="6034619" cy="33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97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id="{ECFA02FC-577D-4C09-8D85-19791CED6248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Bejergisi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557D912C-8D76-412C-AFBF-ADD17E27D984}"/>
              </a:ext>
            </a:extLst>
          </p:cNvPr>
          <p:cNvSpPr/>
          <p:nvPr/>
        </p:nvSpPr>
        <p:spPr>
          <a:xfrm>
            <a:off x="4641888" y="-923309"/>
            <a:ext cx="5607209" cy="848032"/>
          </a:xfrm>
          <a:prstGeom prst="flowChartDocumen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BEJERGISI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6162697" y="3303699"/>
            <a:ext cx="3282291" cy="3438140"/>
            <a:chOff x="6026809" y="430871"/>
            <a:chExt cx="3282291" cy="3438140"/>
          </a:xfrm>
        </p:grpSpPr>
        <p:pic>
          <p:nvPicPr>
            <p:cNvPr id="1034" name="Picture 10" descr="C:\Users\Damar Kafedra\Desktop\imag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6809" y="430871"/>
              <a:ext cx="3282291" cy="3282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Прямоугольник 16"/>
            <p:cNvSpPr/>
            <p:nvPr/>
          </p:nvSpPr>
          <p:spPr>
            <a:xfrm>
              <a:off x="6764181" y="3407346"/>
              <a:ext cx="18075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k-TM" sz="2400" dirty="0"/>
                <a:t>96%-li </a:t>
              </a:r>
              <a:r>
                <a:rPr lang="en-US" sz="2400" dirty="0" err="1"/>
                <a:t>Etanol</a:t>
              </a:r>
              <a:endParaRPr lang="tk-TM" sz="24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895549" y="1383367"/>
            <a:ext cx="3937482" cy="4502408"/>
            <a:chOff x="5099874" y="2916034"/>
            <a:chExt cx="2973271" cy="3797278"/>
          </a:xfrm>
        </p:grpSpPr>
        <p:pic>
          <p:nvPicPr>
            <p:cNvPr id="1031" name="Picture 7" descr="C:\Users\Damar Kafedra\Desktop\img-8594039792309-aethoxysklerol-3-inj-5x2ml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9874" y="2916034"/>
              <a:ext cx="2973271" cy="2973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5523773" y="5882315"/>
              <a:ext cx="244765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k-TM" sz="2400" dirty="0"/>
                <a:t>3%-li P</a:t>
              </a:r>
              <a:r>
                <a:rPr lang="en-US" sz="2400" dirty="0" err="1"/>
                <a:t>olidocanol</a:t>
              </a:r>
              <a:r>
                <a:rPr lang="tk-TM" sz="2400" dirty="0"/>
                <a:t> </a:t>
              </a:r>
            </a:p>
            <a:p>
              <a:pPr algn="ctr"/>
              <a:r>
                <a:rPr lang="en-US" sz="2400" dirty="0"/>
                <a:t>(</a:t>
              </a:r>
              <a:r>
                <a:rPr lang="en-US" sz="2400" dirty="0" err="1"/>
                <a:t>aethoxysclerol</a:t>
              </a:r>
              <a:r>
                <a:rPr lang="en-US" sz="2400" dirty="0"/>
                <a:t>)</a:t>
              </a:r>
              <a:endParaRPr lang="tk-TM" sz="2400" dirty="0"/>
            </a:p>
          </p:txBody>
        </p:sp>
      </p:grpSp>
      <p:sp>
        <p:nvSpPr>
          <p:cNvPr id="2" name="AutoShape 2" descr="AETHOXYSKLEROL 3% Injektionslösu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AETHOXYSKLEROL 3% Injektionslösu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Aethoxysklerol 3% inj.5x2m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9996341" y="3520271"/>
            <a:ext cx="1603901" cy="3265131"/>
            <a:chOff x="3158978" y="3047739"/>
            <a:chExt cx="1603901" cy="3265131"/>
          </a:xfrm>
        </p:grpSpPr>
        <p:pic>
          <p:nvPicPr>
            <p:cNvPr id="1033" name="Picture 9" descr="C:\Users\Damar Kafedra\Desktop\900971_media-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8978" y="3047739"/>
              <a:ext cx="1603901" cy="2709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3183743" y="5851205"/>
              <a:ext cx="154704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tk-TM" sz="2400" dirty="0"/>
                <a:t>Bleomy</a:t>
              </a:r>
              <a:r>
                <a:rPr lang="en-US" sz="2400" dirty="0"/>
                <a:t>c</a:t>
              </a:r>
              <a:r>
                <a:rPr lang="tk-TM" sz="2400" dirty="0"/>
                <a:t>i</a:t>
              </a:r>
              <a:r>
                <a:rPr lang="en-US" sz="2400" dirty="0"/>
                <a:t>n</a:t>
              </a:r>
              <a:endParaRPr lang="tk-TM" sz="24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632113" y="781922"/>
            <a:ext cx="3661655" cy="2500756"/>
            <a:chOff x="7826520" y="1481065"/>
            <a:chExt cx="4500977" cy="3474426"/>
          </a:xfrm>
        </p:grpSpPr>
        <p:pic>
          <p:nvPicPr>
            <p:cNvPr id="1032" name="Picture 8" descr="C:\Users\Damar Kafedra\Desktop\1625065921084onyx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75"/>
            <a:stretch/>
          </p:blipFill>
          <p:spPr bwMode="auto">
            <a:xfrm>
              <a:off x="8644645" y="1481065"/>
              <a:ext cx="2864729" cy="2709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7826520" y="4124494"/>
              <a:ext cx="450097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/>
                <a:t>Onyx </a:t>
              </a:r>
              <a:endParaRPr lang="tk-TM" sz="2400" dirty="0"/>
            </a:p>
            <a:p>
              <a:pPr algn="ctr"/>
              <a:r>
                <a:rPr lang="en-US" sz="2400" dirty="0"/>
                <a:t>(ethylene-vinyl alcohol copolymer)</a:t>
              </a:r>
              <a:endParaRPr lang="tk-TM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1619200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id="{ECFA02FC-577D-4C09-8D85-19791CED6248}"/>
              </a:ext>
            </a:extLst>
          </p:cNvPr>
          <p:cNvSpPr/>
          <p:nvPr/>
        </p:nvSpPr>
        <p:spPr>
          <a:xfrm>
            <a:off x="4623600" y="-2813"/>
            <a:ext cx="5607209" cy="848032"/>
          </a:xfrm>
          <a:prstGeom prst="flowChartDocumen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Bejergisi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557D912C-8D76-412C-AFBF-ADD17E27D984}"/>
              </a:ext>
            </a:extLst>
          </p:cNvPr>
          <p:cNvSpPr/>
          <p:nvPr/>
        </p:nvSpPr>
        <p:spPr>
          <a:xfrm>
            <a:off x="4641888" y="-923309"/>
            <a:ext cx="5607209" cy="848032"/>
          </a:xfrm>
          <a:prstGeom prst="flowChartDocumen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один усеченный угол 59">
            <a:extLst>
              <a:ext uri="{FF2B5EF4-FFF2-40B4-BE49-F238E27FC236}">
                <a16:creationId xmlns:a16="http://schemas.microsoft.com/office/drawing/2014/main" id="{9E21F064-8D47-49EB-BA30-6DFA3B3B51CD}"/>
              </a:ext>
            </a:extLst>
          </p:cNvPr>
          <p:cNvSpPr/>
          <p:nvPr/>
        </p:nvSpPr>
        <p:spPr>
          <a:xfrm>
            <a:off x="-49684" y="3931731"/>
            <a:ext cx="2945233" cy="7078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37000">
                <a:srgbClr val="0070C0"/>
              </a:gs>
              <a:gs pos="100000">
                <a:srgbClr val="00206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Angiodisplazia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14513" y="4639617"/>
            <a:ext cx="2910062" cy="223596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EPIDEMIOLOGIÝASY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ETIOLOGIÝASY</a:t>
            </a:r>
            <a:endParaRPr lang="en-US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</a:rPr>
              <a:t>PATOGENEZ</a:t>
            </a:r>
            <a:r>
              <a:rPr lang="tk-TM" sz="2000" dirty="0">
                <a:solidFill>
                  <a:schemeClr val="tx1"/>
                </a:solidFill>
              </a:rPr>
              <a:t>I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KLASSIFIKASIÝASY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KLINIKASY</a:t>
            </a:r>
            <a:endParaRPr lang="ru-RU" sz="2000" dirty="0">
              <a:solidFill>
                <a:schemeClr val="tx1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dirty="0">
                <a:solidFill>
                  <a:schemeClr val="tx1"/>
                </a:solidFill>
              </a:rPr>
              <a:t>ANYKLANYLYŞY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tk-TM" sz="2000" b="1" dirty="0">
                <a:solidFill>
                  <a:srgbClr val="FF0000"/>
                </a:solidFill>
              </a:rPr>
              <a:t>BEJERGISI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538785" y="1682151"/>
            <a:ext cx="4608512" cy="1875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b="1" dirty="0">
                <a:solidFill>
                  <a:srgbClr val="00B050"/>
                </a:solidFill>
              </a:rPr>
              <a:t>Doly sagalama 65%</a:t>
            </a:r>
          </a:p>
          <a:p>
            <a:r>
              <a:rPr lang="tk-TM" b="1" dirty="0">
                <a:solidFill>
                  <a:srgbClr val="FFC000"/>
                </a:solidFill>
              </a:rPr>
              <a:t>Residiw 25%</a:t>
            </a:r>
          </a:p>
          <a:p>
            <a:r>
              <a:rPr lang="tk-TM" b="1" dirty="0">
                <a:solidFill>
                  <a:srgbClr val="FF0000"/>
                </a:solidFill>
              </a:rPr>
              <a:t>Ölüm 10%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6153" y="3147136"/>
            <a:ext cx="670881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k-TM" sz="2400" b="1" dirty="0">
                <a:solidFill>
                  <a:schemeClr val="tx2">
                    <a:lumMod val="75000"/>
                  </a:schemeClr>
                </a:solidFill>
              </a:rPr>
              <a:t>Gaýraüzülmeleri  13,5%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k-TM" sz="2400" dirty="0"/>
              <a:t>Gematoma we/ýa-da seroma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k-TM" sz="2400" dirty="0"/>
              <a:t>Ýaranyň infisirlenmegi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k-TM" sz="2400" dirty="0"/>
              <a:t>Newrologiki 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38785" y="868000"/>
            <a:ext cx="5776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k-TM" sz="4000" dirty="0"/>
              <a:t>Hirurgiki bejerginiň netijesi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14802" y="5101314"/>
            <a:ext cx="4723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k-TM" sz="2800" dirty="0"/>
              <a:t>Medikamentoz bejergi netijesiz</a:t>
            </a:r>
          </a:p>
        </p:txBody>
      </p:sp>
    </p:spTree>
    <p:extLst>
      <p:ext uri="{BB962C8B-B14F-4D97-AF65-F5344CB8AC3E}">
        <p14:creationId xmlns:p14="http://schemas.microsoft.com/office/powerpoint/2010/main" val="85308426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96D8EF-DCC7-45F8-8A78-43EC5EA2A056}"/>
              </a:ext>
            </a:extLst>
          </p:cNvPr>
          <p:cNvSpPr/>
          <p:nvPr/>
        </p:nvSpPr>
        <p:spPr>
          <a:xfrm>
            <a:off x="6515101" y="174103"/>
            <a:ext cx="5448300" cy="605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tk-TM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Şturge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Webera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ensefalofasiýal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ensefalotrigeminal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angiomatoz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keseli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kern="0" dirty="0">
              <a:solidFill>
                <a:srgbClr val="2E74B5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Talama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fenomeni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kelle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beýni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damarlaryň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arteriowenoz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birikmesi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ç)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kelle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beýni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damarlarynyň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anewrizmasy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Ýumşak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beýniniň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bardasynyň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angiomasy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kern="0" dirty="0">
                <a:solidFill>
                  <a:srgbClr val="2E74B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b="1" kern="0" dirty="0">
              <a:solidFill>
                <a:srgbClr val="2E74B5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400" b="1" kern="0" dirty="0">
                <a:solidFill>
                  <a:srgbClr val="2E74B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400" b="1" kern="0" dirty="0">
                <a:solidFill>
                  <a:srgbClr val="2E74B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Rentgenoendowaskulýar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hirurgiýa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diýmek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näme</a:t>
            </a:r>
            <a:r>
              <a:rPr lang="ru-RU" sz="1400" b="1" kern="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b="1" kern="0" dirty="0">
              <a:solidFill>
                <a:srgbClr val="2E74B5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Rentgen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şöhleleri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bilen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bejerilýän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usul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4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Damarlaryň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kateterizasiýasy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4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Damarlaryň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içinden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bejerilýän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usullar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4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Damarlara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rentgenokontrast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erginleri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goýbermek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400" dirty="0"/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ru-RU" sz="1400" dirty="0"/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000000"/>
                </a:solidFill>
                <a:ea typeface="Calibri" panose="020F0502020204030204" pitchFamily="34" charset="0"/>
              </a:rPr>
              <a:t>5. </a:t>
            </a:r>
            <a:r>
              <a:rPr lang="ru-RU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Rentgenoendowaskulýar</a:t>
            </a:r>
            <a:r>
              <a:rPr lang="ru-RU" sz="14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embolizasiýa</a:t>
            </a:r>
            <a:r>
              <a:rPr lang="ru-RU" sz="1400" b="1" dirty="0">
                <a:solidFill>
                  <a:srgbClr val="000000"/>
                </a:solidFill>
                <a:ea typeface="Calibri" panose="020F0502020204030204" pitchFamily="34" charset="0"/>
              </a:rPr>
              <a:t> (REE) </a:t>
            </a:r>
            <a:r>
              <a:rPr lang="ru-RU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haçan</a:t>
            </a:r>
            <a:r>
              <a:rPr lang="ru-RU" sz="1400" b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ea typeface="Calibri" panose="020F0502020204030204" pitchFamily="34" charset="0"/>
              </a:rPr>
              <a:t>geçirilýär</a:t>
            </a:r>
            <a:r>
              <a:rPr lang="ru-RU" sz="1400" b="1" dirty="0">
                <a:solidFill>
                  <a:srgbClr val="000000"/>
                </a:solidFill>
                <a:ea typeface="Calibri" panose="020F0502020204030204" pitchFamily="34" charset="0"/>
              </a:rPr>
              <a:t>:</a:t>
            </a:r>
            <a:endParaRPr lang="ru-RU" sz="1400" dirty="0"/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a)	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Yiti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wenoz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trombozda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400" dirty="0"/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b)	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Ýiti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arterial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trombozda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400" dirty="0"/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c)	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Arterial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gan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akanda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magistral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arteriýalaryň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embolizasiýasy</a:t>
            </a:r>
            <a:endParaRPr lang="ru-RU" sz="1400" dirty="0"/>
          </a:p>
          <a:p>
            <a:pPr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d)	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Kapillýar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gan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akmada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</a:rPr>
              <a:t>;</a:t>
            </a:r>
            <a:endParaRPr lang="ru-RU" sz="1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4C02CA7-50EE-4A5E-B771-E0A0DEF5C87D}"/>
              </a:ext>
            </a:extLst>
          </p:cNvPr>
          <p:cNvSpPr/>
          <p:nvPr/>
        </p:nvSpPr>
        <p:spPr>
          <a:xfrm>
            <a:off x="87078" y="3015393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1000"/>
              </a:spcAft>
            </a:pPr>
            <a:endParaRPr lang="tk-TM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02D9617-1DA8-4F2E-A651-C1A87DF4D260}"/>
              </a:ext>
            </a:extLst>
          </p:cNvPr>
          <p:cNvSpPr/>
          <p:nvPr/>
        </p:nvSpPr>
        <p:spPr>
          <a:xfrm>
            <a:off x="1252327" y="2132715"/>
            <a:ext cx="209723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tk-TM" sz="4800" b="1" kern="0" dirty="0">
                <a:solidFill>
                  <a:srgbClr val="2E74B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</a:t>
            </a:r>
            <a:endParaRPr lang="ru-RU" sz="48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8A77C5F-5EA0-45FA-8717-1C8C5C7CE80C}"/>
              </a:ext>
            </a:extLst>
          </p:cNvPr>
          <p:cNvSpPr/>
          <p:nvPr/>
        </p:nvSpPr>
        <p:spPr>
          <a:xfrm>
            <a:off x="228599" y="3081381"/>
            <a:ext cx="6096000" cy="34060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en-US" sz="1200" b="1" dirty="0">
                <a:ea typeface="Calibri" panose="020F0502020204030204" pitchFamily="34" charset="0"/>
              </a:rPr>
              <a:t>1.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Angiodisplaziýany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haýsy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keseller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bilen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tapawutlandyrmaly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: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Obliterirleýji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ateroskleroz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 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Mahsus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däl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aortoarterit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Warikoz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tromboflebitden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soňky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ýagdaý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Kapoşa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keseli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Limfodema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;</a:t>
            </a:r>
            <a:endParaRPr lang="ru-RU" sz="1200" dirty="0"/>
          </a:p>
          <a:p>
            <a:pPr>
              <a:spcAft>
                <a:spcPts val="1000"/>
              </a:spcAft>
            </a:pP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 </a:t>
            </a:r>
            <a:endParaRPr lang="ru-RU" sz="1200" dirty="0"/>
          </a:p>
          <a:p>
            <a:pPr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</a:rPr>
              <a:t>2.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Angiodisplaziýa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(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dogabitdi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gan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damar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ýetmezçiligi</a:t>
            </a:r>
            <a:r>
              <a:rPr lang="ru-RU" sz="1200" b="1" dirty="0">
                <a:solidFill>
                  <a:srgbClr val="000000"/>
                </a:solidFill>
                <a:ea typeface="Times New Roman" panose="02020603050405020304" pitchFamily="18" charset="0"/>
              </a:rPr>
              <a:t>):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Warikoz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keseli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Wena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damarlarynyň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ýiti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sowuklamasy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(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ýiti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tromboflebit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),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Flebotromboz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,</a:t>
            </a:r>
            <a:endParaRPr lang="ru-RU" sz="1200" dirty="0"/>
          </a:p>
          <a:p>
            <a:pPr marL="342900" lvl="0" indent="-342900">
              <a:spcAft>
                <a:spcPts val="1000"/>
              </a:spcAft>
              <a:buFont typeface="+mj-lt"/>
              <a:buAutoNum type="alphaLcParenR"/>
            </a:pP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Gan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damarlarynyň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angiogenez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döwründe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nädogry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birikmeleri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(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soustýe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);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3694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id="{557D912C-8D76-412C-AFBF-ADD17E27D984}"/>
              </a:ext>
            </a:extLst>
          </p:cNvPr>
          <p:cNvSpPr/>
          <p:nvPr/>
        </p:nvSpPr>
        <p:spPr>
          <a:xfrm>
            <a:off x="4641888" y="-923309"/>
            <a:ext cx="5607209" cy="848032"/>
          </a:xfrm>
          <a:prstGeom prst="flowChartDocumen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4800" b="1" dirty="0">
                <a:solidFill>
                  <a:schemeClr val="bg1"/>
                </a:solidFill>
              </a:rPr>
              <a:t>Anyklanylyşy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97635FB-E4C7-4DF9-9FE3-2EA1B9722F43}"/>
              </a:ext>
            </a:extLst>
          </p:cNvPr>
          <p:cNvSpPr/>
          <p:nvPr/>
        </p:nvSpPr>
        <p:spPr>
          <a:xfrm>
            <a:off x="1455230" y="1864715"/>
            <a:ext cx="9873673" cy="319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Situasion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mesele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705" lvl="0"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Näsag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M. 50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ýaşynda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Anamnezinde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bäri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aýagynyň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ýörände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çalt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ýadamagyna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üşemegine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arz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edýär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Hiç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anyklaýyş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bejergi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almandyr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Soňky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wagtlarda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çep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aýagynyň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1-nji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barmagynda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garamtyl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reňkde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üýtgemeler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ýüze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çykypdyr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Gijelerine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injik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myşsalarynda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agyry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biynjalyk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edýär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Seredilende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çep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arteriýasynda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puls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ýok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sag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tarapynda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arteriýanyň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pulsasiýasy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peselen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Auskultasiýa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geçirilende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sistoliki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goh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eşidilýär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Keseli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anyklamak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nähili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obýektiw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instrumental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barlaglary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geçirmeli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Näsagyň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kesel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kesgidi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näme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bolup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tk-TM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69704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B9738A1-52C5-4020-8811-6E4C4FEA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423" y="2766218"/>
            <a:ext cx="8587154" cy="1325563"/>
          </a:xfrm>
        </p:spPr>
        <p:txBody>
          <a:bodyPr>
            <a:normAutofit/>
          </a:bodyPr>
          <a:lstStyle/>
          <a:p>
            <a:pPr algn="ctr">
              <a:buClr>
                <a:srgbClr val="00B0F0"/>
              </a:buClr>
            </a:pPr>
            <a:r>
              <a:rPr lang="tk-TM" sz="6600" b="1" dirty="0">
                <a:solidFill>
                  <a:schemeClr val="accent6">
                    <a:lumMod val="75000"/>
                  </a:schemeClr>
                </a:solidFill>
              </a:rPr>
              <a:t>Diňläniňiz üçin sagbolyň!</a:t>
            </a:r>
            <a:endParaRPr lang="ru-RU" sz="6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8117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2378</TotalTime>
  <Words>1467</Words>
  <Application>Microsoft Office PowerPoint</Application>
  <PresentationFormat>Широкоэкранный</PresentationFormat>
  <Paragraphs>432</Paragraphs>
  <Slides>38</Slides>
  <Notes>12</Notes>
  <HiddenSlides>5</HiddenSlides>
  <MMClips>2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Wingdings</vt:lpstr>
      <vt:lpstr>Тема Office</vt:lpstr>
      <vt:lpstr>Картинка</vt:lpstr>
      <vt:lpstr>Изображение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W.N.Danyň klassifikasiýasy (1989ý)</vt:lpstr>
      <vt:lpstr>Görnüşi boýunça gabat geliş ýygylygy</vt:lpstr>
      <vt:lpstr>Arterio-wenoz malformasiýa</vt:lpstr>
      <vt:lpstr>Wenoz malformasiýa</vt:lpstr>
      <vt:lpstr>Limfatiki malformasiýa</vt:lpstr>
      <vt:lpstr>Schöbinger boýunça arterio-wenoz malformasiýanyň (AWM) ösüş derejeleri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Inwaziw hirurgiki operasiýa</vt:lpstr>
      <vt:lpstr>Az inwaziw Skleroterapiýa/Embolizasiýa</vt:lpstr>
      <vt:lpstr>Презентация PowerPoint</vt:lpstr>
      <vt:lpstr>Презентация PowerPoint</vt:lpstr>
      <vt:lpstr>Презентация PowerPoint</vt:lpstr>
      <vt:lpstr>Презентация PowerPoint</vt:lpstr>
      <vt:lpstr>Diňläniňiz üçin sagbolyň!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10</dc:creator>
  <cp:lastModifiedBy>Windows 10 2004 PRO</cp:lastModifiedBy>
  <cp:revision>54</cp:revision>
  <dcterms:created xsi:type="dcterms:W3CDTF">2024-09-22T03:48:16Z</dcterms:created>
  <dcterms:modified xsi:type="dcterms:W3CDTF">2024-09-29T17:28:12Z</dcterms:modified>
</cp:coreProperties>
</file>